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6"/>
  </p:notesMasterIdLst>
  <p:sldIdLst>
    <p:sldId id="257" r:id="rId4"/>
    <p:sldId id="290" r:id="rId5"/>
    <p:sldId id="256" r:id="rId6"/>
    <p:sldId id="260" r:id="rId7"/>
    <p:sldId id="291" r:id="rId8"/>
    <p:sldId id="262" r:id="rId9"/>
    <p:sldId id="275" r:id="rId10"/>
    <p:sldId id="276" r:id="rId11"/>
    <p:sldId id="277" r:id="rId12"/>
    <p:sldId id="278" r:id="rId13"/>
    <p:sldId id="279" r:id="rId14"/>
    <p:sldId id="274" r:id="rId15"/>
    <p:sldId id="280" r:id="rId16"/>
    <p:sldId id="266" r:id="rId17"/>
    <p:sldId id="281" r:id="rId18"/>
    <p:sldId id="292" r:id="rId19"/>
    <p:sldId id="263" r:id="rId20"/>
    <p:sldId id="282" r:id="rId21"/>
    <p:sldId id="284" r:id="rId22"/>
    <p:sldId id="286" r:id="rId23"/>
    <p:sldId id="285" r:id="rId24"/>
    <p:sldId id="271" r:id="rId25"/>
    <p:sldId id="293" r:id="rId26"/>
    <p:sldId id="264" r:id="rId27"/>
    <p:sldId id="287" r:id="rId28"/>
    <p:sldId id="288" r:id="rId29"/>
    <p:sldId id="289" r:id="rId30"/>
    <p:sldId id="269" r:id="rId31"/>
    <p:sldId id="294" r:id="rId32"/>
    <p:sldId id="283" r:id="rId33"/>
    <p:sldId id="320" r:id="rId34"/>
    <p:sldId id="25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4660"/>
  </p:normalViewPr>
  <p:slideViewPr>
    <p:cSldViewPr snapToGrid="0">
      <p:cViewPr varScale="1">
        <p:scale>
          <a:sx n="80" d="100"/>
          <a:sy n="80" d="100"/>
        </p:scale>
        <p:origin x="5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1723E7-9B94-49B3-AC35-B575A2E7E9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23507F-C63C-48C2-AD1A-5EB9F03238DF}"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723E7-9B94-49B3-AC35-B575A2E7E9C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3507F-C63C-48C2-AD1A-5EB9F03238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723E7-9B94-49B3-AC35-B575A2E7E9C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3507F-C63C-48C2-AD1A-5EB9F03238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2" Type="http://schemas.openxmlformats.org/officeDocument/2006/relationships/slideLayout" Target="../slideLayouts/slideLayout1.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27.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1" Type="http://schemas.openxmlformats.org/officeDocument/2006/relationships/slideLayout" Target="../slideLayouts/slideLayout1.xml"/><Relationship Id="rId10" Type="http://schemas.openxmlformats.org/officeDocument/2006/relationships/image" Target="../media/image89.png"/><Relationship Id="rId1" Type="http://schemas.openxmlformats.org/officeDocument/2006/relationships/image" Target="../media/image80.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47700" y="3038475"/>
            <a:ext cx="6345555" cy="645160"/>
          </a:xfrm>
          <a:prstGeom prst="rect">
            <a:avLst/>
          </a:prstGeom>
          <a:noFill/>
        </p:spPr>
        <p:txBody>
          <a:bodyPr wrap="square" rtlCol="0">
            <a:spAutoFit/>
          </a:bodyPr>
          <a:lstStyle/>
          <a:p>
            <a:r>
              <a:rPr lang="zh-CN" altLang="en-US" sz="3600" b="1" dirty="0">
                <a:solidFill>
                  <a:schemeClr val="bg1"/>
                </a:solidFill>
                <a:latin typeface="思源黑体 CN Bold" panose="020B0800000000000000" pitchFamily="34" charset="-122"/>
                <a:ea typeface="思源黑体 CN Bold" panose="020B0800000000000000" pitchFamily="34" charset="-122"/>
              </a:rPr>
              <a:t>深度学习的安全与隐私</a:t>
            </a:r>
            <a:endParaRPr lang="zh-CN" altLang="en-US" sz="36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714375" y="4467225"/>
            <a:ext cx="5657850" cy="706755"/>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主讲人： 应宗浩 </a:t>
            </a:r>
            <a:r>
              <a:rPr lang="en-US" altLang="zh-CN" sz="2000" b="1" dirty="0">
                <a:solidFill>
                  <a:schemeClr val="bg1"/>
                </a:solidFill>
                <a:latin typeface="思源黑体 CN Bold" panose="020B0800000000000000" pitchFamily="34" charset="-122"/>
                <a:ea typeface="思源黑体 CN Bold" panose="020B0800000000000000" pitchFamily="34" charset="-122"/>
              </a:rPr>
              <a:t>– </a:t>
            </a:r>
            <a:r>
              <a:rPr lang="zh-CN" altLang="en-US" sz="2000" b="1" dirty="0">
                <a:solidFill>
                  <a:schemeClr val="bg1"/>
                </a:solidFill>
                <a:latin typeface="思源黑体 CN Bold" panose="020B0800000000000000" pitchFamily="34" charset="-122"/>
                <a:ea typeface="思源黑体 CN Bold" panose="020B0800000000000000" pitchFamily="34" charset="-122"/>
              </a:rPr>
              <a:t>中国科学院信息工程研究所信息安全国家重点实验室在读研究生</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 name="灯片编号占位符 1"/>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面向训练数据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3738880" cy="368300"/>
          </a:xfrm>
          <a:prstGeom prst="rect">
            <a:avLst/>
          </a:prstGeom>
          <a:noFill/>
        </p:spPr>
        <p:txBody>
          <a:bodyPr wrap="none" rtlCol="0">
            <a:spAutoFit/>
          </a:bodyPr>
          <a:p>
            <a:r>
              <a:rPr lang="zh-CN" altLang="en-US"/>
              <a:t>模型逆向攻击</a:t>
            </a:r>
            <a:r>
              <a:rPr lang="en-US" altLang="zh-CN"/>
              <a:t>Model Inevrsion Attack</a:t>
            </a:r>
            <a:endParaRPr lang="zh-CN" altLang="en-US"/>
          </a:p>
        </p:txBody>
      </p:sp>
      <p:sp>
        <p:nvSpPr>
          <p:cNvPr id="8" name="文本框 7"/>
          <p:cNvSpPr txBox="1"/>
          <p:nvPr/>
        </p:nvSpPr>
        <p:spPr>
          <a:xfrm>
            <a:off x="292735" y="6258560"/>
            <a:ext cx="10386060" cy="245110"/>
          </a:xfrm>
          <a:prstGeom prst="rect">
            <a:avLst/>
          </a:prstGeom>
          <a:noFill/>
        </p:spPr>
        <p:txBody>
          <a:bodyPr wrap="square" rtlCol="0">
            <a:spAutoFit/>
          </a:bodyPr>
          <a:p>
            <a:pPr algn="l"/>
            <a:r>
              <a:rPr lang="en-US" altLang="zh-CN" sz="1000"/>
              <a:t>[1] Fredrikson M, Jha S, Ristenpart T. Model inversion attacks that exploit confidence information and basic countermeasures</a:t>
            </a:r>
            <a:endParaRPr lang="en-US" altLang="zh-CN" sz="1000"/>
          </a:p>
        </p:txBody>
      </p:sp>
      <p:sp>
        <p:nvSpPr>
          <p:cNvPr id="2" name="文本框 1"/>
          <p:cNvSpPr txBox="1"/>
          <p:nvPr/>
        </p:nvSpPr>
        <p:spPr>
          <a:xfrm>
            <a:off x="425450" y="1751965"/>
            <a:ext cx="10253345" cy="645160"/>
          </a:xfrm>
          <a:prstGeom prst="rect">
            <a:avLst/>
          </a:prstGeom>
          <a:noFill/>
        </p:spPr>
        <p:txBody>
          <a:bodyPr wrap="square" rtlCol="0">
            <a:spAutoFit/>
          </a:bodyPr>
          <a:p>
            <a:pPr indent="0" algn="l">
              <a:buFont typeface="Wingdings" panose="05000000000000000000" charset="0"/>
              <a:buNone/>
            </a:pPr>
            <a:r>
              <a:rPr lang="zh-CN" altLang="en-US"/>
              <a:t>利用机器学习系统提供的一些API来获取模型的一些初步信息，并通过这些初步信息对模型进行逆向分析，获取模型内部的一些隐私数据</a:t>
            </a:r>
            <a:endParaRPr lang="zh-CN" altLang="en-US"/>
          </a:p>
        </p:txBody>
      </p:sp>
      <p:sp>
        <p:nvSpPr>
          <p:cNvPr id="6" name="灯片编号占位符 5"/>
          <p:cNvSpPr>
            <a:spLocks noGrp="1"/>
          </p:cNvSpPr>
          <p:nvPr>
            <p:ph type="sldNum" sz="quarter" idx="12"/>
          </p:nvPr>
        </p:nvSpPr>
        <p:spPr/>
        <p:txBody>
          <a:bodyPr/>
          <a:p>
            <a:fld id="{6323507F-C63C-48C2-AD1A-5EB9F03238DF}"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32130" y="3044190"/>
            <a:ext cx="2942590" cy="2889885"/>
          </a:xfrm>
          <a:prstGeom prst="rect">
            <a:avLst/>
          </a:prstGeom>
        </p:spPr>
      </p:pic>
      <p:pic>
        <p:nvPicPr>
          <p:cNvPr id="9" name="图片 8"/>
          <p:cNvPicPr>
            <a:picLocks noChangeAspect="1"/>
          </p:cNvPicPr>
          <p:nvPr/>
        </p:nvPicPr>
        <p:blipFill>
          <a:blip r:embed="rId2"/>
          <a:stretch>
            <a:fillRect/>
          </a:stretch>
        </p:blipFill>
        <p:spPr>
          <a:xfrm>
            <a:off x="7643495" y="3044190"/>
            <a:ext cx="3714750" cy="2889250"/>
          </a:xfrm>
          <a:prstGeom prst="rect">
            <a:avLst/>
          </a:prstGeom>
        </p:spPr>
      </p:pic>
      <p:pic>
        <p:nvPicPr>
          <p:cNvPr id="10" name="图片 9"/>
          <p:cNvPicPr>
            <a:picLocks noChangeAspect="1"/>
          </p:cNvPicPr>
          <p:nvPr/>
        </p:nvPicPr>
        <p:blipFill>
          <a:blip r:embed="rId3"/>
          <a:stretch>
            <a:fillRect/>
          </a:stretch>
        </p:blipFill>
        <p:spPr>
          <a:xfrm>
            <a:off x="3869690" y="3044190"/>
            <a:ext cx="3364230" cy="28898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面向模型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3832860" cy="368300"/>
          </a:xfrm>
          <a:prstGeom prst="rect">
            <a:avLst/>
          </a:prstGeom>
          <a:noFill/>
        </p:spPr>
        <p:txBody>
          <a:bodyPr wrap="none" rtlCol="0">
            <a:spAutoFit/>
          </a:bodyPr>
          <a:p>
            <a:r>
              <a:rPr lang="zh-CN" altLang="en-US"/>
              <a:t>模型萃取攻击</a:t>
            </a:r>
            <a:r>
              <a:rPr lang="en-US" altLang="zh-CN"/>
              <a:t>Model Extraction Attack</a:t>
            </a:r>
            <a:endParaRPr lang="zh-CN" altLang="en-US"/>
          </a:p>
        </p:txBody>
      </p:sp>
      <p:sp>
        <p:nvSpPr>
          <p:cNvPr id="8" name="文本框 7"/>
          <p:cNvSpPr txBox="1"/>
          <p:nvPr/>
        </p:nvSpPr>
        <p:spPr>
          <a:xfrm>
            <a:off x="292735" y="6258560"/>
            <a:ext cx="10386060" cy="245110"/>
          </a:xfrm>
          <a:prstGeom prst="rect">
            <a:avLst/>
          </a:prstGeom>
          <a:noFill/>
        </p:spPr>
        <p:txBody>
          <a:bodyPr wrap="square" rtlCol="0">
            <a:spAutoFit/>
          </a:bodyPr>
          <a:p>
            <a:pPr algn="l"/>
            <a:r>
              <a:rPr lang="en-US" altLang="zh-CN" sz="1000"/>
              <a:t>[1]Tramèr F, Zhang F, Juels A, et al. Stealing machine learning models via prediction {APIs}</a:t>
            </a:r>
            <a:endParaRPr lang="en-US" altLang="zh-CN" sz="1000"/>
          </a:p>
        </p:txBody>
      </p:sp>
      <p:sp>
        <p:nvSpPr>
          <p:cNvPr id="2" name="文本框 1"/>
          <p:cNvSpPr txBox="1"/>
          <p:nvPr/>
        </p:nvSpPr>
        <p:spPr>
          <a:xfrm>
            <a:off x="425450" y="1751965"/>
            <a:ext cx="10253345" cy="645160"/>
          </a:xfrm>
          <a:prstGeom prst="rect">
            <a:avLst/>
          </a:prstGeom>
          <a:noFill/>
        </p:spPr>
        <p:txBody>
          <a:bodyPr wrap="square" rtlCol="0">
            <a:spAutoFit/>
          </a:bodyPr>
          <a:p>
            <a:pPr indent="0" algn="l">
              <a:buFont typeface="Wingdings" panose="05000000000000000000" charset="0"/>
              <a:buNone/>
            </a:pPr>
            <a:r>
              <a:rPr lang="zh-CN" altLang="en-US"/>
              <a:t>利用机器学习系统提供的一些API来获取模型的一些初步信息，并通过这些初步信息对模型进行逆向分析，获取模型内部的一些隐私数据</a:t>
            </a:r>
            <a:endParaRPr lang="zh-CN" altLang="en-US"/>
          </a:p>
        </p:txBody>
      </p:sp>
      <p:pic>
        <p:nvPicPr>
          <p:cNvPr id="6" name="图片 5"/>
          <p:cNvPicPr>
            <a:picLocks noChangeAspect="1"/>
          </p:cNvPicPr>
          <p:nvPr/>
        </p:nvPicPr>
        <p:blipFill>
          <a:blip r:embed="rId1"/>
          <a:stretch>
            <a:fillRect/>
          </a:stretch>
        </p:blipFill>
        <p:spPr>
          <a:xfrm>
            <a:off x="425450" y="3093720"/>
            <a:ext cx="4351655" cy="1612900"/>
          </a:xfrm>
          <a:prstGeom prst="rect">
            <a:avLst/>
          </a:prstGeom>
        </p:spPr>
      </p:pic>
      <p:sp>
        <p:nvSpPr>
          <p:cNvPr id="7" name="灯片编号占位符 6"/>
          <p:cNvSpPr>
            <a:spLocks noGrp="1"/>
          </p:cNvSpPr>
          <p:nvPr>
            <p:ph type="sldNum" sz="quarter" idx="12"/>
          </p:nvPr>
        </p:nvSpPr>
        <p:spPr/>
        <p:txBody>
          <a:bodyPr/>
          <a:p>
            <a:fld id="{6323507F-C63C-48C2-AD1A-5EB9F03238DF}" type="slidenum">
              <a:rPr lang="zh-CN" altLang="en-US" smtClean="0"/>
            </a:fld>
            <a:endParaRPr lang="zh-CN" altLang="en-US"/>
          </a:p>
        </p:txBody>
      </p:sp>
      <p:pic>
        <p:nvPicPr>
          <p:cNvPr id="12" name="图片 12"/>
          <p:cNvPicPr>
            <a:picLocks noChangeAspect="1"/>
          </p:cNvPicPr>
          <p:nvPr/>
        </p:nvPicPr>
        <p:blipFill>
          <a:blip r:embed="rId2"/>
          <a:stretch>
            <a:fillRect/>
          </a:stretch>
        </p:blipFill>
        <p:spPr>
          <a:xfrm>
            <a:off x="5061585" y="2176780"/>
            <a:ext cx="6292215" cy="3923665"/>
          </a:xfrm>
          <a:prstGeom prst="rect">
            <a:avLst/>
          </a:prstGeom>
          <a:noFill/>
          <a:ln w="9525">
            <a:noFill/>
          </a:ln>
        </p:spPr>
      </p:pic>
      <p:pic>
        <p:nvPicPr>
          <p:cNvPr id="13" name="图片 13"/>
          <p:cNvPicPr>
            <a:picLocks noChangeAspect="1"/>
          </p:cNvPicPr>
          <p:nvPr/>
        </p:nvPicPr>
        <p:blipFill>
          <a:blip r:embed="rId3"/>
          <a:stretch>
            <a:fillRect/>
          </a:stretch>
        </p:blipFill>
        <p:spPr>
          <a:xfrm>
            <a:off x="5061585" y="2176780"/>
            <a:ext cx="6291580" cy="808990"/>
          </a:xfrm>
          <a:prstGeom prst="rect">
            <a:avLst/>
          </a:prstGeom>
          <a:noFill/>
          <a:ln w="9525">
            <a:noFill/>
          </a:ln>
        </p:spPr>
      </p:pic>
      <p:pic>
        <p:nvPicPr>
          <p:cNvPr id="3" name="图片 14"/>
          <p:cNvPicPr>
            <a:picLocks noChangeAspect="1"/>
          </p:cNvPicPr>
          <p:nvPr/>
        </p:nvPicPr>
        <p:blipFill>
          <a:blip r:embed="rId4"/>
          <a:stretch>
            <a:fillRect/>
          </a:stretch>
        </p:blipFill>
        <p:spPr>
          <a:xfrm>
            <a:off x="5062220" y="2176780"/>
            <a:ext cx="6291580" cy="1055370"/>
          </a:xfrm>
          <a:prstGeom prst="rect">
            <a:avLst/>
          </a:prstGeom>
          <a:noFill/>
          <a:ln w="9525">
            <a:noFill/>
          </a:ln>
        </p:spPr>
      </p:pic>
      <p:pic>
        <p:nvPicPr>
          <p:cNvPr id="15" name="图片 15"/>
          <p:cNvPicPr>
            <a:picLocks noChangeAspect="1"/>
          </p:cNvPicPr>
          <p:nvPr/>
        </p:nvPicPr>
        <p:blipFill>
          <a:blip r:embed="rId5"/>
          <a:stretch>
            <a:fillRect/>
          </a:stretch>
        </p:blipFill>
        <p:spPr>
          <a:xfrm>
            <a:off x="5061585" y="2176780"/>
            <a:ext cx="6291580" cy="4318000"/>
          </a:xfrm>
          <a:prstGeom prst="rect">
            <a:avLst/>
          </a:prstGeom>
          <a:noFill/>
          <a:ln w="9525">
            <a:noFill/>
          </a:ln>
        </p:spPr>
      </p:pic>
      <p:pic>
        <p:nvPicPr>
          <p:cNvPr id="16" name="图片 16"/>
          <p:cNvPicPr>
            <a:picLocks noChangeAspect="1"/>
          </p:cNvPicPr>
          <p:nvPr/>
        </p:nvPicPr>
        <p:blipFill>
          <a:blip r:embed="rId6"/>
          <a:stretch>
            <a:fillRect/>
          </a:stretch>
        </p:blipFill>
        <p:spPr>
          <a:xfrm>
            <a:off x="5061585" y="2125980"/>
            <a:ext cx="6291580" cy="11061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in)">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640080" cy="368300"/>
          </a:xfrm>
          <a:prstGeom prst="rect">
            <a:avLst/>
          </a:prstGeom>
          <a:noFill/>
        </p:spPr>
        <p:txBody>
          <a:bodyPr wrap="none" rtlCol="0">
            <a:spAutoFit/>
          </a:bodyPr>
          <a:p>
            <a:r>
              <a:rPr lang="zh-CN" altLang="en-US"/>
              <a:t>防御</a:t>
            </a:r>
            <a:endParaRPr lang="zh-CN" altLang="en-US"/>
          </a:p>
        </p:txBody>
      </p:sp>
      <p:sp>
        <p:nvSpPr>
          <p:cNvPr id="8" name="文本框 7"/>
          <p:cNvSpPr txBox="1"/>
          <p:nvPr/>
        </p:nvSpPr>
        <p:spPr>
          <a:xfrm>
            <a:off x="292735" y="6258560"/>
            <a:ext cx="10408285" cy="245110"/>
          </a:xfrm>
          <a:prstGeom prst="rect">
            <a:avLst/>
          </a:prstGeom>
          <a:noFill/>
        </p:spPr>
        <p:txBody>
          <a:bodyPr wrap="square" rtlCol="0">
            <a:spAutoFit/>
          </a:bodyPr>
          <a:p>
            <a:pPr algn="l"/>
            <a:r>
              <a:rPr lang="en-US" altLang="zh-CN" sz="1000"/>
              <a:t>[1] Jia, J., Salem, A., Backes, M., et al. (2019) MemGuard: Defending against Black-Box Membership Inference Attacks via Adversarial Examples</a:t>
            </a:r>
            <a:endParaRPr lang="en-US" altLang="zh-CN" sz="1000"/>
          </a:p>
        </p:txBody>
      </p:sp>
      <p:sp>
        <p:nvSpPr>
          <p:cNvPr id="2" name="文本框 1"/>
          <p:cNvSpPr txBox="1"/>
          <p:nvPr/>
        </p:nvSpPr>
        <p:spPr>
          <a:xfrm>
            <a:off x="425450" y="1751965"/>
            <a:ext cx="2297430" cy="922020"/>
          </a:xfrm>
          <a:prstGeom prst="rect">
            <a:avLst/>
          </a:prstGeom>
          <a:noFill/>
        </p:spPr>
        <p:txBody>
          <a:bodyPr wrap="none" rtlCol="0">
            <a:spAutoFit/>
          </a:bodyPr>
          <a:p>
            <a:pPr marL="285750" indent="-285750">
              <a:buFont typeface="Wingdings" panose="05000000000000000000" charset="0"/>
              <a:buChar char=""/>
            </a:pPr>
            <a:r>
              <a:rPr lang="zh-CN" altLang="en-US">
                <a:solidFill>
                  <a:srgbClr val="C00000"/>
                </a:solidFill>
              </a:rPr>
              <a:t>基于正则化的防御</a:t>
            </a:r>
            <a:endParaRPr lang="zh-CN" altLang="en-US">
              <a:solidFill>
                <a:srgbClr val="C00000"/>
              </a:solidFill>
            </a:endParaRPr>
          </a:p>
          <a:p>
            <a:pPr marL="285750" indent="-285750">
              <a:buFont typeface="Wingdings" panose="05000000000000000000" charset="0"/>
              <a:buChar char=""/>
            </a:pPr>
            <a:r>
              <a:rPr lang="zh-CN" altLang="en-US"/>
              <a:t>基于密码学的防御</a:t>
            </a:r>
            <a:endParaRPr lang="zh-CN" altLang="en-US"/>
          </a:p>
          <a:p>
            <a:pPr marL="285750" indent="-285750">
              <a:buFont typeface="Wingdings" panose="05000000000000000000" charset="0"/>
              <a:buChar char=""/>
            </a:pPr>
            <a:r>
              <a:rPr lang="en-US" altLang="zh-CN"/>
              <a:t>...</a:t>
            </a:r>
            <a:endParaRPr lang="en-US" altLang="zh-CN"/>
          </a:p>
        </p:txBody>
      </p:sp>
      <p:sp>
        <p:nvSpPr>
          <p:cNvPr id="3" name="文本框 2"/>
          <p:cNvSpPr txBox="1"/>
          <p:nvPr/>
        </p:nvSpPr>
        <p:spPr>
          <a:xfrm>
            <a:off x="520700" y="2841625"/>
            <a:ext cx="9727565" cy="368300"/>
          </a:xfrm>
          <a:prstGeom prst="rect">
            <a:avLst/>
          </a:prstGeom>
          <a:noFill/>
        </p:spPr>
        <p:txBody>
          <a:bodyPr wrap="none" rtlCol="0">
            <a:spAutoFit/>
          </a:bodyPr>
          <a:p>
            <a:r>
              <a:rPr lang="en-US" altLang="zh-CN"/>
              <a:t>[1]</a:t>
            </a:r>
            <a:r>
              <a:rPr lang="zh-CN" altLang="en-US"/>
              <a:t>是第一个提供正式效用损失保证的防御方法，其需要找到满足唯一效用</a:t>
            </a:r>
            <a:r>
              <a:rPr lang="en-US" altLang="zh-CN"/>
              <a:t>-</a:t>
            </a:r>
            <a:r>
              <a:rPr lang="zh-CN" altLang="en-US"/>
              <a:t>损失约束的噪声向量</a:t>
            </a:r>
            <a:endParaRPr lang="zh-CN" altLang="en-US"/>
          </a:p>
        </p:txBody>
      </p:sp>
      <p:pic>
        <p:nvPicPr>
          <p:cNvPr id="6" name="图片 5"/>
          <p:cNvPicPr>
            <a:picLocks noChangeAspect="1"/>
          </p:cNvPicPr>
          <p:nvPr/>
        </p:nvPicPr>
        <p:blipFill>
          <a:blip r:embed="rId1"/>
          <a:stretch>
            <a:fillRect/>
          </a:stretch>
        </p:blipFill>
        <p:spPr>
          <a:xfrm>
            <a:off x="2951480" y="3293110"/>
            <a:ext cx="3975100" cy="2286000"/>
          </a:xfrm>
          <a:prstGeom prst="rect">
            <a:avLst/>
          </a:prstGeom>
        </p:spPr>
      </p:pic>
      <p:sp>
        <p:nvSpPr>
          <p:cNvPr id="7" name="灯片编号占位符 6"/>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640080" cy="368300"/>
          </a:xfrm>
          <a:prstGeom prst="rect">
            <a:avLst/>
          </a:prstGeom>
          <a:noFill/>
        </p:spPr>
        <p:txBody>
          <a:bodyPr wrap="none" rtlCol="0">
            <a:spAutoFit/>
          </a:bodyPr>
          <a:p>
            <a:r>
              <a:rPr lang="zh-CN" altLang="en-US"/>
              <a:t>防御</a:t>
            </a:r>
            <a:endParaRPr lang="zh-CN" altLang="en-US"/>
          </a:p>
        </p:txBody>
      </p:sp>
      <p:sp>
        <p:nvSpPr>
          <p:cNvPr id="8" name="文本框 7"/>
          <p:cNvSpPr txBox="1"/>
          <p:nvPr/>
        </p:nvSpPr>
        <p:spPr>
          <a:xfrm>
            <a:off x="292735" y="6258560"/>
            <a:ext cx="10408285" cy="245110"/>
          </a:xfrm>
          <a:prstGeom prst="rect">
            <a:avLst/>
          </a:prstGeom>
          <a:noFill/>
        </p:spPr>
        <p:txBody>
          <a:bodyPr wrap="square" rtlCol="0">
            <a:spAutoFit/>
          </a:bodyPr>
          <a:p>
            <a:pPr algn="l"/>
            <a:r>
              <a:rPr lang="en-US" altLang="zh-CN" sz="1000"/>
              <a:t>[1] Jia, J., Salem, A., Backes, M., et al. (2019) MemGuard: Defending against Black-Box Membership Inference Attacks via Adversarial Examples</a:t>
            </a:r>
            <a:endParaRPr lang="en-US" altLang="zh-CN" sz="1000"/>
          </a:p>
        </p:txBody>
      </p:sp>
      <p:sp>
        <p:nvSpPr>
          <p:cNvPr id="2" name="文本框 1"/>
          <p:cNvSpPr txBox="1"/>
          <p:nvPr/>
        </p:nvSpPr>
        <p:spPr>
          <a:xfrm>
            <a:off x="425450" y="1751965"/>
            <a:ext cx="2297430" cy="922020"/>
          </a:xfrm>
          <a:prstGeom prst="rect">
            <a:avLst/>
          </a:prstGeom>
          <a:noFill/>
        </p:spPr>
        <p:txBody>
          <a:bodyPr wrap="none" rtlCol="0">
            <a:spAutoFit/>
          </a:bodyPr>
          <a:p>
            <a:pPr marL="285750" indent="-285750">
              <a:buFont typeface="Wingdings" panose="05000000000000000000" charset="0"/>
              <a:buChar char=""/>
            </a:pPr>
            <a:r>
              <a:rPr lang="zh-CN" altLang="en-US">
                <a:solidFill>
                  <a:schemeClr val="tx1"/>
                </a:solidFill>
              </a:rPr>
              <a:t>基于正则化的防御</a:t>
            </a:r>
            <a:endParaRPr lang="zh-CN" altLang="en-US">
              <a:solidFill>
                <a:srgbClr val="C00000"/>
              </a:solidFill>
            </a:endParaRPr>
          </a:p>
          <a:p>
            <a:pPr marL="285750" indent="-285750">
              <a:buFont typeface="Wingdings" panose="05000000000000000000" charset="0"/>
              <a:buChar char=""/>
            </a:pPr>
            <a:r>
              <a:rPr lang="zh-CN" altLang="en-US">
                <a:solidFill>
                  <a:srgbClr val="C00000"/>
                </a:solidFill>
              </a:rPr>
              <a:t>基于密码学的防御</a:t>
            </a:r>
            <a:endParaRPr lang="zh-CN" altLang="en-US"/>
          </a:p>
          <a:p>
            <a:pPr marL="285750" indent="-285750">
              <a:buFont typeface="Wingdings" panose="05000000000000000000" charset="0"/>
              <a:buChar char=""/>
            </a:pPr>
            <a:r>
              <a:rPr lang="en-US" altLang="zh-CN"/>
              <a:t>...</a:t>
            </a:r>
            <a:endParaRPr lang="en-US" altLang="zh-CN"/>
          </a:p>
        </p:txBody>
      </p:sp>
      <p:sp>
        <p:nvSpPr>
          <p:cNvPr id="3" name="文本框 2"/>
          <p:cNvSpPr txBox="1"/>
          <p:nvPr/>
        </p:nvSpPr>
        <p:spPr>
          <a:xfrm>
            <a:off x="520700" y="2841625"/>
            <a:ext cx="11088370" cy="645160"/>
          </a:xfrm>
          <a:prstGeom prst="rect">
            <a:avLst/>
          </a:prstGeom>
          <a:noFill/>
        </p:spPr>
        <p:txBody>
          <a:bodyPr wrap="square" rtlCol="0">
            <a:spAutoFit/>
          </a:bodyPr>
          <a:p>
            <a:pPr algn="l"/>
            <a:r>
              <a:rPr>
                <a:solidFill>
                  <a:srgbClr val="C00000"/>
                </a:solidFill>
              </a:rPr>
              <a:t>差分隐私</a:t>
            </a:r>
            <a:r>
              <a:t>(differential privacy, DP)使得恶意敌手即使知道用户发布的结果, 也不能推断出用户的敏感信息.将DP应用于ML模型, 可以在模型参数释放时保护训练数据不受模型逆向攻击</a:t>
            </a:r>
          </a:p>
        </p:txBody>
      </p:sp>
      <p:sp>
        <p:nvSpPr>
          <p:cNvPr id="7" name="文本框 6"/>
          <p:cNvSpPr txBox="1"/>
          <p:nvPr/>
        </p:nvSpPr>
        <p:spPr>
          <a:xfrm>
            <a:off x="520700" y="3751580"/>
            <a:ext cx="2540000" cy="368300"/>
          </a:xfrm>
          <a:prstGeom prst="rect">
            <a:avLst/>
          </a:prstGeom>
          <a:noFill/>
        </p:spPr>
        <p:txBody>
          <a:bodyPr wrap="square" rtlCol="0" anchor="t">
            <a:spAutoFit/>
          </a:bodyPr>
          <a:p>
            <a:r>
              <a:rPr lang="zh-CN" altLang="en-US"/>
              <a:t>(ε, δ)-差分隐私</a:t>
            </a:r>
            <a:endParaRPr lang="zh-CN" altLang="en-US"/>
          </a:p>
        </p:txBody>
      </p:sp>
      <p:pic>
        <p:nvPicPr>
          <p:cNvPr id="9" name="图片 8"/>
          <p:cNvPicPr>
            <a:picLocks noChangeAspect="1"/>
          </p:cNvPicPr>
          <p:nvPr/>
        </p:nvPicPr>
        <p:blipFill>
          <a:blip r:embed="rId1"/>
          <a:stretch>
            <a:fillRect/>
          </a:stretch>
        </p:blipFill>
        <p:spPr>
          <a:xfrm>
            <a:off x="3060700" y="3654425"/>
            <a:ext cx="7346315" cy="543560"/>
          </a:xfrm>
          <a:prstGeom prst="rect">
            <a:avLst/>
          </a:prstGeom>
        </p:spPr>
      </p:pic>
      <p:sp>
        <p:nvSpPr>
          <p:cNvPr id="11" name="文本框 10"/>
          <p:cNvSpPr txBox="1"/>
          <p:nvPr/>
        </p:nvSpPr>
        <p:spPr>
          <a:xfrm>
            <a:off x="520700" y="4459605"/>
            <a:ext cx="10299700" cy="1198880"/>
          </a:xfrm>
          <a:prstGeom prst="rect">
            <a:avLst/>
          </a:prstGeom>
          <a:noFill/>
        </p:spPr>
        <p:txBody>
          <a:bodyPr wrap="square" rtlCol="0">
            <a:spAutoFit/>
          </a:bodyPr>
          <a:p>
            <a:pPr algn="l"/>
            <a:r>
              <a:rPr lang="zh-CN" altLang="en-US"/>
              <a:t>性质</a:t>
            </a:r>
            <a:r>
              <a:rPr lang="en-US" altLang="zh-CN"/>
              <a:t>1</a:t>
            </a:r>
            <a:r>
              <a:rPr lang="zh-CN" altLang="en-US"/>
              <a:t>：对于同一数据集D, 如果机制M满足ε-差分隐私, 那么对于任意随机算法A(不一定满足差分隐私定义), 新的机制M′=A(M(D))仍然满足ε-差分隐私</a:t>
            </a:r>
            <a:endParaRPr lang="zh-CN" altLang="en-US"/>
          </a:p>
          <a:p>
            <a:pPr algn="l"/>
            <a:r>
              <a:rPr lang="zh-CN" altLang="en-US"/>
              <a:t>性质</a:t>
            </a:r>
            <a:r>
              <a:rPr lang="en-US" altLang="zh-CN"/>
              <a:t>2</a:t>
            </a:r>
            <a:r>
              <a:rPr lang="zh-CN" altLang="en-US"/>
              <a:t>：如果一系列算法M1, M2, …, Mk, 均满足(ε, δ)-差分隐私, 那么对于同一数据集D, 由这些算法构成的组合算法φ(M1(D), M2(D), …, Mk(D))提供(kε, kδ)-差分隐私保护.</a:t>
            </a:r>
            <a:endParaRPr lang="zh-CN" altLang="en-US"/>
          </a:p>
        </p:txBody>
      </p:sp>
      <p:sp>
        <p:nvSpPr>
          <p:cNvPr id="12" name="灯片编号占位符 11"/>
          <p:cNvSpPr>
            <a:spLocks noGrp="1"/>
          </p:cNvSpPr>
          <p:nvPr>
            <p:ph type="sldNum" sz="quarter" idx="12"/>
          </p:nvPr>
        </p:nvSpPr>
        <p:spPr/>
        <p:txBody>
          <a:bodyPr/>
          <a:p>
            <a:fld id="{6323507F-C63C-48C2-AD1A-5EB9F03238DF}" type="slidenum">
              <a:rPr lang="zh-CN" altLang="en-US" smtClean="0"/>
            </a:fld>
            <a:endParaRPr lang="zh-CN" altLang="en-US"/>
          </a:p>
        </p:txBody>
      </p:sp>
      <p:sp>
        <p:nvSpPr>
          <p:cNvPr id="6" name="文本框 5"/>
          <p:cNvSpPr txBox="1"/>
          <p:nvPr/>
        </p:nvSpPr>
        <p:spPr>
          <a:xfrm>
            <a:off x="520700" y="5774690"/>
            <a:ext cx="7040880" cy="368300"/>
          </a:xfrm>
          <a:prstGeom prst="rect">
            <a:avLst/>
          </a:prstGeom>
          <a:noFill/>
        </p:spPr>
        <p:txBody>
          <a:bodyPr wrap="none" rtlCol="0">
            <a:spAutoFit/>
          </a:bodyPr>
          <a:p>
            <a:r>
              <a:rPr lang="zh-CN" altLang="en-US"/>
              <a:t>基于输入扰动、基于中间参数扰动、基于目标扰动、基于输出扰动等</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702925" cy="645160"/>
          </a:xfrm>
          <a:prstGeom prst="rect">
            <a:avLst/>
          </a:prstGeom>
          <a:noFill/>
        </p:spPr>
        <p:txBody>
          <a:bodyPr wrap="square" rtlCol="0">
            <a:spAutoFit/>
          </a:bodyPr>
          <a:p>
            <a:pPr algn="l"/>
            <a:r>
              <a:rPr lang="zh-CN" altLang="en-US">
                <a:solidFill>
                  <a:srgbClr val="C00000"/>
                </a:solidFill>
              </a:rPr>
              <a:t>同态加密（homomorphic encryption, HE）</a:t>
            </a:r>
            <a:endParaRPr lang="zh-CN" altLang="en-US">
              <a:solidFill>
                <a:srgbClr val="C00000"/>
              </a:solidFill>
            </a:endParaRPr>
          </a:p>
          <a:p>
            <a:pPr algn="l"/>
            <a:r>
              <a:rPr lang="zh-CN" altLang="en-US"/>
              <a:t>用户直接在密文上进行运算的加密形式, 其得到的结果仍是密文, 解密结果与对明文运算的结果一致</a:t>
            </a:r>
            <a:endParaRPr lang="zh-CN" altLang="en-US"/>
          </a:p>
        </p:txBody>
      </p:sp>
      <p:sp>
        <p:nvSpPr>
          <p:cNvPr id="8" name="文本框 7"/>
          <p:cNvSpPr txBox="1"/>
          <p:nvPr/>
        </p:nvSpPr>
        <p:spPr>
          <a:xfrm>
            <a:off x="292735" y="6197600"/>
            <a:ext cx="10508615" cy="398780"/>
          </a:xfrm>
          <a:prstGeom prst="rect">
            <a:avLst/>
          </a:prstGeom>
          <a:noFill/>
        </p:spPr>
        <p:txBody>
          <a:bodyPr wrap="square" rtlCol="0">
            <a:spAutoFit/>
          </a:bodyPr>
          <a:p>
            <a:pPr algn="l"/>
            <a:r>
              <a:rPr lang="en-US" altLang="zh-CN" sz="1000"/>
              <a:t>[1]</a:t>
            </a:r>
            <a:r>
              <a:rPr lang="zh-CN" altLang="en-US" sz="1000"/>
              <a:t>Barni M, Orlandi C, Piva A. A privacy-preserving protocol for neural-network-based computation</a:t>
            </a:r>
            <a:endParaRPr lang="zh-CN" altLang="en-US" sz="1000"/>
          </a:p>
          <a:p>
            <a:pPr algn="l"/>
            <a:r>
              <a:rPr lang="en-US" altLang="zh-CN" sz="1000"/>
              <a:t>[2]</a:t>
            </a:r>
            <a:r>
              <a:rPr lang="zh-CN" altLang="en-US" sz="1000"/>
              <a:t>Orlandi C, Piva A, Barni M. Oblivious neural network computing via homomorphic encryption</a:t>
            </a:r>
            <a:endParaRPr lang="zh-CN" altLang="en-US" sz="1000"/>
          </a:p>
        </p:txBody>
      </p:sp>
      <p:pic>
        <p:nvPicPr>
          <p:cNvPr id="7" name="图片 6"/>
          <p:cNvPicPr>
            <a:picLocks noChangeAspect="1"/>
          </p:cNvPicPr>
          <p:nvPr/>
        </p:nvPicPr>
        <p:blipFill>
          <a:blip r:embed="rId1"/>
          <a:stretch>
            <a:fillRect/>
          </a:stretch>
        </p:blipFill>
        <p:spPr>
          <a:xfrm>
            <a:off x="873125" y="2129155"/>
            <a:ext cx="9347835" cy="660400"/>
          </a:xfrm>
          <a:prstGeom prst="rect">
            <a:avLst/>
          </a:prstGeom>
        </p:spPr>
      </p:pic>
      <p:sp>
        <p:nvSpPr>
          <p:cNvPr id="9" name="文本框 8"/>
          <p:cNvSpPr txBox="1"/>
          <p:nvPr/>
        </p:nvSpPr>
        <p:spPr>
          <a:xfrm>
            <a:off x="330835" y="3456940"/>
            <a:ext cx="10607675" cy="1753235"/>
          </a:xfrm>
          <a:prstGeom prst="rect">
            <a:avLst/>
          </a:prstGeom>
          <a:noFill/>
        </p:spPr>
        <p:txBody>
          <a:bodyPr wrap="square" rtlCol="0">
            <a:spAutoFit/>
          </a:bodyPr>
          <a:p>
            <a:pPr marL="285750" indent="-285750" algn="l">
              <a:buFont typeface="Wingdings" panose="05000000000000000000" charset="0"/>
              <a:buChar char=""/>
            </a:pPr>
            <a:r>
              <a:rPr lang="zh-CN" altLang="en-US"/>
              <a:t>部分同态加密（partially homomorphic encryption, 简称PHE）</a:t>
            </a:r>
            <a:endParaRPr lang="zh-CN" altLang="en-US"/>
          </a:p>
          <a:p>
            <a:pPr indent="0" algn="l">
              <a:buFont typeface="Wingdings" panose="05000000000000000000" charset="0"/>
              <a:buNone/>
            </a:pPr>
            <a:r>
              <a:rPr lang="zh-CN" altLang="en-US"/>
              <a:t>只支持加法或乘法运算, 且运算次数不受限制，如Paillier方案、</a:t>
            </a:r>
            <a:r>
              <a:rPr lang="en-US" altLang="zh-CN"/>
              <a:t>EI-Gamal</a:t>
            </a:r>
            <a:r>
              <a:rPr lang="zh-CN" altLang="en-US"/>
              <a:t>方案</a:t>
            </a:r>
            <a:endParaRPr lang="zh-CN" altLang="en-US"/>
          </a:p>
          <a:p>
            <a:pPr marL="285750" indent="-285750" algn="l">
              <a:buFont typeface="Wingdings" panose="05000000000000000000" charset="0"/>
              <a:buChar char=""/>
            </a:pPr>
            <a:r>
              <a:rPr lang="zh-CN" altLang="en-US"/>
              <a:t>类同态加密(somewhat homomorphic encryption, 简称SHE)</a:t>
            </a:r>
            <a:endParaRPr lang="zh-CN" altLang="en-US"/>
          </a:p>
          <a:p>
            <a:pPr indent="0" algn="l">
              <a:buFont typeface="Wingdings" panose="05000000000000000000" charset="0"/>
              <a:buNone/>
            </a:pPr>
            <a:r>
              <a:rPr lang="zh-CN" altLang="en-US"/>
              <a:t>只支持有限次加法和乘法运算</a:t>
            </a:r>
            <a:endParaRPr lang="zh-CN" altLang="en-US"/>
          </a:p>
          <a:p>
            <a:pPr marL="285750" indent="-285750" algn="l">
              <a:buFont typeface="Wingdings" panose="05000000000000000000" charset="0"/>
              <a:buChar char=""/>
            </a:pPr>
            <a:r>
              <a:rPr lang="zh-CN" altLang="en-US"/>
              <a:t>完全同态加密(fully homomorphic encryption, 简称FHE)</a:t>
            </a:r>
            <a:endParaRPr lang="zh-CN" altLang="en-US"/>
          </a:p>
          <a:p>
            <a:pPr indent="0" algn="l">
              <a:buFont typeface="Wingdings" panose="05000000000000000000" charset="0"/>
              <a:buNone/>
            </a:pPr>
            <a:r>
              <a:rPr lang="zh-CN" altLang="en-US"/>
              <a:t>支持密文上任意算法, 并且执行运算次数不限</a:t>
            </a:r>
            <a:endParaRPr lang="zh-CN" altLang="en-US"/>
          </a:p>
        </p:txBody>
      </p:sp>
      <p:sp>
        <p:nvSpPr>
          <p:cNvPr id="10" name="文本框 9"/>
          <p:cNvSpPr txBox="1"/>
          <p:nvPr/>
        </p:nvSpPr>
        <p:spPr>
          <a:xfrm>
            <a:off x="414020" y="5381625"/>
            <a:ext cx="9521825" cy="645160"/>
          </a:xfrm>
          <a:prstGeom prst="rect">
            <a:avLst/>
          </a:prstGeom>
          <a:noFill/>
        </p:spPr>
        <p:txBody>
          <a:bodyPr wrap="square" rtlCol="0">
            <a:spAutoFit/>
          </a:bodyPr>
          <a:p>
            <a:pPr algn="l"/>
            <a:r>
              <a:rPr lang="zh-CN" altLang="en-US"/>
              <a:t>典型方案：</a:t>
            </a:r>
            <a:r>
              <a:rPr lang="en-US" altLang="zh-CN">
                <a:sym typeface="+mn-ea"/>
              </a:rPr>
              <a:t>[1]提出了一种基于神经网络的数据隐私保护方法,[2]在数据所有者和模型所有者之间创建一个交互式的协议来解决非线性激活函数的问题</a:t>
            </a:r>
            <a:endParaRPr lang="zh-CN" altLang="en-US"/>
          </a:p>
        </p:txBody>
      </p:sp>
      <p:sp>
        <p:nvSpPr>
          <p:cNvPr id="11" name="灯片编号占位符 10"/>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1138535" cy="1198880"/>
          </a:xfrm>
          <a:prstGeom prst="rect">
            <a:avLst/>
          </a:prstGeom>
          <a:noFill/>
        </p:spPr>
        <p:txBody>
          <a:bodyPr wrap="square" rtlCol="0">
            <a:spAutoFit/>
          </a:bodyPr>
          <a:p>
            <a:pPr algn="l"/>
            <a:r>
              <a:rPr lang="zh-CN" altLang="en-US">
                <a:solidFill>
                  <a:srgbClr val="C00000"/>
                </a:solidFill>
              </a:rPr>
              <a:t>安全多方计算（Secure Multi-Party Computation，MPC）</a:t>
            </a:r>
            <a:endParaRPr lang="zh-CN" altLang="en-US"/>
          </a:p>
          <a:p>
            <a:pPr algn="l"/>
            <a:r>
              <a:rPr lang="zh-CN" altLang="en-US"/>
              <a:t>假定有m个参与方P1, P2, …, Pm, 他们拥有各自的数据集d1, d2, …, dm, 在无可信第三方的情况下, 如何安全地计算一个约定函数y=(d1, d2, …, dm), 同时要求每个参与方除了计算结果外不能得到其他参与方任何输入信息</a:t>
            </a:r>
            <a:endParaRPr lang="zh-CN" altLang="en-US"/>
          </a:p>
        </p:txBody>
      </p:sp>
      <p:sp>
        <p:nvSpPr>
          <p:cNvPr id="8" name="文本框 7"/>
          <p:cNvSpPr txBox="1"/>
          <p:nvPr/>
        </p:nvSpPr>
        <p:spPr>
          <a:xfrm>
            <a:off x="330835" y="5831205"/>
            <a:ext cx="4146550" cy="706755"/>
          </a:xfrm>
          <a:prstGeom prst="rect">
            <a:avLst/>
          </a:prstGeom>
          <a:noFill/>
        </p:spPr>
        <p:txBody>
          <a:bodyPr wrap="none" rtlCol="0">
            <a:spAutoFit/>
          </a:bodyPr>
          <a:p>
            <a:pPr algn="l"/>
            <a:r>
              <a:rPr lang="en-US" altLang="zh-CN" sz="1000"/>
              <a:t>[1]</a:t>
            </a:r>
            <a:r>
              <a:rPr lang="zh-CN" altLang="en-US" sz="1000"/>
              <a:t>Rabin MO. How to exchange secrets with oblivious transfer</a:t>
            </a:r>
            <a:endParaRPr lang="zh-CN" altLang="en-US" sz="1000"/>
          </a:p>
          <a:p>
            <a:pPr algn="l"/>
            <a:r>
              <a:rPr lang="en-US" altLang="zh-CN" sz="1000"/>
              <a:t>[2]Yao AC. Protocols for secure computations</a:t>
            </a:r>
            <a:endParaRPr lang="en-US" altLang="zh-CN" sz="1000"/>
          </a:p>
          <a:p>
            <a:pPr algn="l"/>
            <a:r>
              <a:rPr lang="en-US" altLang="zh-CN" sz="1000"/>
              <a:t>[3]Shamir A. How to share a secret</a:t>
            </a:r>
            <a:endParaRPr lang="en-US" altLang="zh-CN" sz="1000"/>
          </a:p>
          <a:p>
            <a:pPr algn="l"/>
            <a:r>
              <a:rPr lang="en-US" altLang="zh-CN" sz="1000"/>
              <a:t>[4]Goldreich O, Micali S, Wigderson A. How to play any mental game.</a:t>
            </a:r>
            <a:endParaRPr lang="en-US" altLang="zh-CN" sz="1000"/>
          </a:p>
        </p:txBody>
      </p:sp>
      <p:sp>
        <p:nvSpPr>
          <p:cNvPr id="2" name="文本框 1"/>
          <p:cNvSpPr txBox="1"/>
          <p:nvPr/>
        </p:nvSpPr>
        <p:spPr>
          <a:xfrm>
            <a:off x="330835" y="2812415"/>
            <a:ext cx="9946005" cy="2584450"/>
          </a:xfrm>
          <a:prstGeom prst="rect">
            <a:avLst/>
          </a:prstGeom>
          <a:noFill/>
        </p:spPr>
        <p:txBody>
          <a:bodyPr wrap="square" rtlCol="0">
            <a:spAutoFit/>
          </a:bodyPr>
          <a:p>
            <a:pPr marL="285750" indent="-285750" algn="l">
              <a:buFont typeface="Wingdings" panose="05000000000000000000" charset="0"/>
              <a:buChar char=""/>
            </a:pPr>
            <a:r>
              <a:rPr lang="en-US" altLang="zh-CN"/>
              <a:t>OT</a:t>
            </a:r>
            <a:r>
              <a:rPr lang="zh-CN" altLang="en-US"/>
              <a:t>协议</a:t>
            </a:r>
            <a:endParaRPr lang="zh-CN" altLang="en-US"/>
          </a:p>
          <a:p>
            <a:pPr indent="0" algn="l">
              <a:buFont typeface="Wingdings" panose="05000000000000000000" charset="0"/>
              <a:buNone/>
            </a:pPr>
            <a:r>
              <a:rPr lang="en-US" altLang="zh-CN"/>
              <a:t>[1]</a:t>
            </a:r>
            <a:r>
              <a:rPr lang="zh-CN" altLang="en-US"/>
              <a:t>两方计算协议, 其中一方是发送方, 另一方是接收方.接收方获得了部分信息, 但发送方不知道他收到了哪些消息</a:t>
            </a:r>
            <a:endParaRPr lang="zh-CN" altLang="en-US"/>
          </a:p>
          <a:p>
            <a:pPr marL="285750" indent="-285750" algn="l">
              <a:buFont typeface="Wingdings" panose="05000000000000000000" charset="0"/>
              <a:buChar char=""/>
            </a:pPr>
            <a:r>
              <a:rPr lang="en-US" altLang="zh-CN"/>
              <a:t>GC</a:t>
            </a:r>
            <a:r>
              <a:rPr lang="zh-CN" altLang="en-US"/>
              <a:t>协议</a:t>
            </a:r>
            <a:endParaRPr lang="zh-CN" altLang="en-US"/>
          </a:p>
          <a:p>
            <a:pPr indent="0" algn="l">
              <a:buFont typeface="Wingdings" panose="05000000000000000000" charset="0"/>
              <a:buNone/>
            </a:pPr>
            <a:r>
              <a:rPr lang="en-US" altLang="zh-CN"/>
              <a:t>Yao[2]</a:t>
            </a:r>
            <a:r>
              <a:rPr lang="zh-CN" altLang="en-US"/>
              <a:t>于1982年提出的一种通用、高效的安全两方计算协议</a:t>
            </a:r>
            <a:endParaRPr lang="zh-CN" altLang="en-US"/>
          </a:p>
          <a:p>
            <a:pPr marL="285750" indent="-285750" algn="l">
              <a:buFont typeface="Wingdings" panose="05000000000000000000" charset="0"/>
              <a:buChar char=""/>
            </a:pPr>
            <a:r>
              <a:rPr lang="en-US" altLang="zh-CN"/>
              <a:t>SS</a:t>
            </a:r>
            <a:r>
              <a:rPr lang="zh-CN" altLang="en-US"/>
              <a:t>协议</a:t>
            </a:r>
            <a:endParaRPr lang="zh-CN" altLang="en-US"/>
          </a:p>
          <a:p>
            <a:pPr indent="0" algn="l">
              <a:buFont typeface="Wingdings" panose="05000000000000000000" charset="0"/>
              <a:buNone/>
            </a:pPr>
            <a:r>
              <a:rPr lang="zh-CN" altLang="en-US"/>
              <a:t>由Shamir</a:t>
            </a:r>
            <a:r>
              <a:rPr lang="en-US" altLang="zh-CN"/>
              <a:t>[3]</a:t>
            </a:r>
            <a:r>
              <a:rPr lang="zh-CN" altLang="en-US"/>
              <a:t>和Blakley在1979年分别基于Lagrange插值多项式和线性几何投影理论独立提出</a:t>
            </a:r>
            <a:endParaRPr lang="zh-CN" altLang="en-US"/>
          </a:p>
          <a:p>
            <a:pPr marL="285750" indent="-285750" algn="l">
              <a:buFont typeface="Wingdings" panose="05000000000000000000" charset="0"/>
              <a:buChar char=""/>
            </a:pPr>
            <a:r>
              <a:rPr lang="en-US" altLang="zh-CN"/>
              <a:t>GMW</a:t>
            </a:r>
            <a:r>
              <a:rPr lang="zh-CN" altLang="en-US"/>
              <a:t>协议</a:t>
            </a:r>
            <a:endParaRPr lang="zh-CN" altLang="en-US"/>
          </a:p>
          <a:p>
            <a:pPr indent="0" algn="l">
              <a:buFont typeface="Wingdings" panose="05000000000000000000" charset="0"/>
              <a:buNone/>
            </a:pPr>
            <a:r>
              <a:rPr lang="zh-CN" altLang="en-US"/>
              <a:t>由Goldreich等人</a:t>
            </a:r>
            <a:r>
              <a:rPr lang="en-US" altLang="zh-CN"/>
              <a:t>[4]</a:t>
            </a:r>
            <a:r>
              <a:rPr lang="zh-CN" altLang="en-US"/>
              <a:t>在1987年提出的一种通用、高效的安全多方计算协议</a:t>
            </a:r>
            <a:endParaRPr lang="zh-CN" altLang="en-US"/>
          </a:p>
        </p:txBody>
      </p:sp>
      <p:sp>
        <p:nvSpPr>
          <p:cNvPr id="3" name="灯片编号占位符 2"/>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纲要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9194165" cy="3415030"/>
          </a:xfrm>
          <a:prstGeom prst="rect">
            <a:avLst/>
          </a:prstGeom>
          <a:noFill/>
        </p:spPr>
        <p:txBody>
          <a:bodyPr wrap="none" rtlCol="0">
            <a:spAutoFit/>
          </a:bodyPr>
          <a:p>
            <a:pPr marL="571500" indent="-571500" algn="l">
              <a:buFont typeface="Wingdings" panose="05000000000000000000" charset="0"/>
              <a:buChar char=""/>
            </a:pPr>
            <a:r>
              <a:rPr lang="zh-CN" altLang="en-US" sz="3600">
                <a:solidFill>
                  <a:schemeClr val="tx1"/>
                </a:solidFill>
              </a:rPr>
              <a:t>从</a:t>
            </a:r>
            <a:r>
              <a:rPr lang="en-US" altLang="zh-CN" sz="3600">
                <a:solidFill>
                  <a:schemeClr val="tx1"/>
                </a:solidFill>
              </a:rPr>
              <a:t>ChatGPT</a:t>
            </a:r>
            <a:r>
              <a:rPr lang="zh-CN" altLang="en-US" sz="3600">
                <a:solidFill>
                  <a:schemeClr val="tx1"/>
                </a:solidFill>
              </a:rPr>
              <a:t>说起</a:t>
            </a:r>
            <a:endParaRPr lang="zh-CN" altLang="en-US" sz="3600"/>
          </a:p>
          <a:p>
            <a:pPr marL="571500" indent="-571500" algn="l">
              <a:buFont typeface="Wingdings" panose="05000000000000000000" charset="0"/>
              <a:buChar char=""/>
            </a:pPr>
            <a:r>
              <a:rPr lang="zh-CN" altLang="en-US" sz="3600">
                <a:solidFill>
                  <a:schemeClr val="tx1"/>
                </a:solidFill>
              </a:rPr>
              <a:t>机密性</a:t>
            </a:r>
            <a:r>
              <a:rPr lang="en-US" altLang="zh-CN" sz="3600">
                <a:solidFill>
                  <a:schemeClr val="tx1"/>
                </a:solidFill>
              </a:rPr>
              <a:t>(Confidentiality)</a:t>
            </a:r>
            <a:r>
              <a:rPr lang="zh-CN" altLang="en-US" sz="3600">
                <a:solidFill>
                  <a:schemeClr val="tx1"/>
                </a:solidFill>
              </a:rPr>
              <a:t>风险：数据隐私攻防</a:t>
            </a:r>
            <a:endParaRPr lang="zh-CN" altLang="en-US" sz="3600"/>
          </a:p>
          <a:p>
            <a:pPr marL="571500" indent="-571500" algn="l">
              <a:buFont typeface="Wingdings" panose="05000000000000000000" charset="0"/>
              <a:buChar char=""/>
            </a:pPr>
            <a:r>
              <a:rPr lang="zh-CN" altLang="en-US" sz="3600">
                <a:solidFill>
                  <a:srgbClr val="C00000"/>
                </a:solidFill>
              </a:rPr>
              <a:t>完整性</a:t>
            </a:r>
            <a:r>
              <a:rPr lang="en-US" altLang="zh-CN" sz="3600">
                <a:solidFill>
                  <a:srgbClr val="C00000"/>
                </a:solidFill>
              </a:rPr>
              <a:t>(Integrity)</a:t>
            </a:r>
            <a:r>
              <a:rPr lang="zh-CN" altLang="en-US" sz="3600">
                <a:solidFill>
                  <a:srgbClr val="C00000"/>
                </a:solidFill>
                <a:sym typeface="+mn-ea"/>
              </a:rPr>
              <a:t>风险</a:t>
            </a:r>
            <a:r>
              <a:rPr lang="zh-CN" altLang="en-US" sz="3600">
                <a:solidFill>
                  <a:srgbClr val="C00000"/>
                </a:solidFill>
              </a:rPr>
              <a:t>：后门攻防</a:t>
            </a:r>
            <a:endParaRPr lang="zh-CN" altLang="en-US" sz="3600"/>
          </a:p>
          <a:p>
            <a:pPr marL="571500" indent="-571500" algn="l">
              <a:buFont typeface="Wingdings" panose="05000000000000000000" charset="0"/>
              <a:buChar char=""/>
            </a:pPr>
            <a:r>
              <a:rPr lang="zh-CN" altLang="en-US" sz="3600"/>
              <a:t>可用性</a:t>
            </a:r>
            <a:r>
              <a:rPr lang="en-US" altLang="zh-CN" sz="3600"/>
              <a:t>(Availability)</a:t>
            </a:r>
            <a:r>
              <a:rPr lang="zh-CN" altLang="en-US" sz="3600">
                <a:sym typeface="+mn-ea"/>
              </a:rPr>
              <a:t>风险</a:t>
            </a:r>
            <a:r>
              <a:rPr lang="zh-CN" altLang="en-US" sz="3600"/>
              <a:t>：对抗攻防</a:t>
            </a:r>
            <a:endParaRPr lang="zh-CN" altLang="en-US" sz="3600"/>
          </a:p>
          <a:p>
            <a:pPr marL="571500" indent="-571500" algn="l">
              <a:buFont typeface="Wingdings" panose="05000000000000000000" charset="0"/>
              <a:buChar char=""/>
            </a:pPr>
            <a:r>
              <a:rPr lang="zh-CN" altLang="en-US" sz="3600"/>
              <a:t>总结</a:t>
            </a:r>
            <a:endParaRPr lang="zh-CN" altLang="en-US" sz="3600"/>
          </a:p>
          <a:p>
            <a:pPr marL="571500" indent="-571500">
              <a:buFont typeface="Wingdings" panose="05000000000000000000" charset="0"/>
              <a:buChar char=""/>
            </a:pPr>
            <a:endParaRPr lang="en-US" altLang="zh-CN" sz="3600"/>
          </a:p>
        </p:txBody>
      </p:sp>
      <p:sp>
        <p:nvSpPr>
          <p:cNvPr id="2" name="灯片编号占位符 1"/>
          <p:cNvSpPr>
            <a:spLocks noGrp="1"/>
          </p:cNvSpPr>
          <p:nvPr>
            <p:ph type="sldNum" sz="quarter" idx="12"/>
          </p:nvPr>
        </p:nvSpPr>
        <p:spPr>
          <a:xfrm>
            <a:off x="8610600" y="6297295"/>
            <a:ext cx="2743200" cy="365125"/>
          </a:xfrm>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21300" y="3703955"/>
            <a:ext cx="5698490" cy="25933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rPr>
              <a:t>完整性风险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概要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760710" cy="2306955"/>
          </a:xfrm>
          <a:prstGeom prst="rect">
            <a:avLst/>
          </a:prstGeom>
          <a:noFill/>
        </p:spPr>
        <p:txBody>
          <a:bodyPr wrap="square" rtlCol="0">
            <a:spAutoFit/>
          </a:bodyPr>
          <a:p>
            <a:pPr algn="l"/>
            <a:r>
              <a:rPr lang="zh-CN" altLang="en-US">
                <a:solidFill>
                  <a:srgbClr val="C00000"/>
                </a:solidFill>
              </a:rPr>
              <a:t>后门攻击</a:t>
            </a:r>
            <a:endParaRPr lang="zh-CN" altLang="en-US"/>
          </a:p>
          <a:p>
            <a:pPr algn="l"/>
            <a:r>
              <a:rPr lang="zh-CN" altLang="en-US"/>
              <a:t>击者在模型的训练过程中隐藏后门,遭受后门的模型在不包含触发器的情况下通常作为其干净的对等模型,当后门遇到攻击者预先准备的触发器时,后门被激发</a:t>
            </a:r>
            <a:endParaRPr lang="zh-CN" altLang="en-US"/>
          </a:p>
          <a:p>
            <a:pPr algn="l"/>
            <a:endParaRPr lang="zh-CN" altLang="en-US"/>
          </a:p>
          <a:p>
            <a:pPr algn="l"/>
            <a:r>
              <a:rPr lang="zh-CN" altLang="en-US"/>
              <a:t>产生原因：</a:t>
            </a:r>
            <a:endParaRPr lang="zh-CN" altLang="en-US"/>
          </a:p>
          <a:p>
            <a:pPr algn="l"/>
            <a:r>
              <a:rPr lang="zh-CN" altLang="en-US"/>
              <a:t>模型训练要求的算力、数据规模大；同时攻击足够隐蔽</a:t>
            </a:r>
            <a:endParaRPr lang="zh-CN" altLang="en-US"/>
          </a:p>
          <a:p>
            <a:pPr algn="l"/>
            <a:endParaRPr lang="zh-CN" altLang="en-US"/>
          </a:p>
          <a:p>
            <a:pPr algn="l"/>
            <a:endParaRPr lang="zh-CN" altLang="en-US"/>
          </a:p>
        </p:txBody>
      </p:sp>
      <p:sp>
        <p:nvSpPr>
          <p:cNvPr id="6" name="文本框 5"/>
          <p:cNvSpPr txBox="1"/>
          <p:nvPr/>
        </p:nvSpPr>
        <p:spPr>
          <a:xfrm>
            <a:off x="1492250" y="2693670"/>
            <a:ext cx="309880" cy="368300"/>
          </a:xfrm>
          <a:prstGeom prst="rect">
            <a:avLst/>
          </a:prstGeom>
          <a:noFill/>
        </p:spPr>
        <p:txBody>
          <a:bodyPr wrap="none" rtlCol="0">
            <a:spAutoFit/>
          </a:bodyPr>
          <a:p>
            <a:endParaRPr lang="zh-CN" altLang="en-US"/>
          </a:p>
        </p:txBody>
      </p:sp>
      <p:pic>
        <p:nvPicPr>
          <p:cNvPr id="9" name="图片 8"/>
          <p:cNvPicPr>
            <a:picLocks noChangeAspect="1"/>
          </p:cNvPicPr>
          <p:nvPr/>
        </p:nvPicPr>
        <p:blipFill>
          <a:blip r:embed="rId1"/>
          <a:stretch>
            <a:fillRect/>
          </a:stretch>
        </p:blipFill>
        <p:spPr>
          <a:xfrm>
            <a:off x="330835" y="4067810"/>
            <a:ext cx="6517005" cy="1468755"/>
          </a:xfrm>
          <a:prstGeom prst="rect">
            <a:avLst/>
          </a:prstGeom>
        </p:spPr>
      </p:pic>
      <p:sp>
        <p:nvSpPr>
          <p:cNvPr id="11" name="灯片编号占位符 10"/>
          <p:cNvSpPr>
            <a:spLocks noGrp="1"/>
          </p:cNvSpPr>
          <p:nvPr>
            <p:ph type="sldNum" sz="quarter" idx="12"/>
          </p:nvPr>
        </p:nvSpPr>
        <p:spPr/>
        <p:txBody>
          <a:bodyPr/>
          <a:p>
            <a:fld id="{6323507F-C63C-48C2-AD1A-5EB9F03238DF}" type="slidenum">
              <a:rPr lang="zh-CN" altLang="en-US" smtClean="0"/>
            </a:fld>
            <a:endParaRPr lang="zh-CN" altLang="en-US"/>
          </a:p>
        </p:txBody>
      </p:sp>
      <p:pic>
        <p:nvPicPr>
          <p:cNvPr id="2" name="图片 1"/>
          <p:cNvPicPr>
            <a:picLocks noChangeAspect="1"/>
          </p:cNvPicPr>
          <p:nvPr/>
        </p:nvPicPr>
        <p:blipFill>
          <a:blip r:embed="rId2"/>
          <a:stretch>
            <a:fillRect/>
          </a:stretch>
        </p:blipFill>
        <p:spPr>
          <a:xfrm>
            <a:off x="6847840" y="2233930"/>
            <a:ext cx="4800600" cy="3962400"/>
          </a:xfrm>
          <a:prstGeom prst="rect">
            <a:avLst/>
          </a:prstGeom>
        </p:spPr>
      </p:pic>
      <p:sp>
        <p:nvSpPr>
          <p:cNvPr id="7" name="文本框 6"/>
          <p:cNvSpPr txBox="1"/>
          <p:nvPr/>
        </p:nvSpPr>
        <p:spPr>
          <a:xfrm>
            <a:off x="330835" y="6277610"/>
            <a:ext cx="6695440" cy="245110"/>
          </a:xfrm>
          <a:prstGeom prst="rect">
            <a:avLst/>
          </a:prstGeom>
          <a:noFill/>
        </p:spPr>
        <p:txBody>
          <a:bodyPr wrap="none" rtlCol="0">
            <a:spAutoFit/>
          </a:bodyPr>
          <a:p>
            <a:pPr algn="l"/>
            <a:r>
              <a:rPr lang="en-US" altLang="zh-CN" sz="1000"/>
              <a:t>[1]Gao Y, Doan B G, Zhang Z, et al. Backdoor attacks and countermeasures on deep learning: A comprehensive review</a:t>
            </a:r>
            <a:endParaRPr lang="en-US" altLang="zh-CN"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rPr>
              <a:t>安全风险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完整性</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97280" cy="368300"/>
          </a:xfrm>
          <a:prstGeom prst="rect">
            <a:avLst/>
          </a:prstGeom>
          <a:noFill/>
        </p:spPr>
        <p:txBody>
          <a:bodyPr wrap="none" rtlCol="0">
            <a:spAutoFit/>
          </a:bodyPr>
          <a:p>
            <a:r>
              <a:rPr lang="zh-CN" altLang="en-US"/>
              <a:t>攻击方法</a:t>
            </a:r>
            <a:endParaRPr lang="zh-CN" altLang="en-US"/>
          </a:p>
        </p:txBody>
      </p:sp>
      <p:sp>
        <p:nvSpPr>
          <p:cNvPr id="8" name="文本框 7"/>
          <p:cNvSpPr txBox="1"/>
          <p:nvPr/>
        </p:nvSpPr>
        <p:spPr>
          <a:xfrm>
            <a:off x="292735" y="6197600"/>
            <a:ext cx="4735195" cy="398780"/>
          </a:xfrm>
          <a:prstGeom prst="rect">
            <a:avLst/>
          </a:prstGeom>
          <a:noFill/>
        </p:spPr>
        <p:txBody>
          <a:bodyPr wrap="none" rtlCol="0">
            <a:spAutoFit/>
          </a:bodyPr>
          <a:p>
            <a:pPr algn="l"/>
            <a:r>
              <a:rPr lang="en-US" altLang="zh-CN" sz="1000">
                <a:sym typeface="+mn-ea"/>
              </a:rPr>
              <a:t>[1]</a:t>
            </a:r>
            <a:r>
              <a:rPr lang="zh-CN" altLang="en-US" sz="1000">
                <a:sym typeface="+mn-ea"/>
              </a:rPr>
              <a:t>BagdasaryanE,ShmatikovV.Blindbackdoorsindeeplearningmodels</a:t>
            </a:r>
            <a:endParaRPr lang="zh-CN" altLang="en-US" sz="1000"/>
          </a:p>
          <a:p>
            <a:pPr algn="l"/>
            <a:r>
              <a:rPr lang="en-US" altLang="zh-CN" sz="1000">
                <a:sym typeface="+mn-ea"/>
              </a:rPr>
              <a:t>[2]Zhao Y, Hu X, Li S, et al. Memory trojan attack on neural network accelerators</a:t>
            </a:r>
            <a:endParaRPr lang="en-US" altLang="zh-CN" sz="1000"/>
          </a:p>
        </p:txBody>
      </p:sp>
      <p:sp>
        <p:nvSpPr>
          <p:cNvPr id="2" name="文本框 1"/>
          <p:cNvSpPr txBox="1"/>
          <p:nvPr/>
        </p:nvSpPr>
        <p:spPr>
          <a:xfrm>
            <a:off x="330835" y="1798320"/>
            <a:ext cx="1336675" cy="368300"/>
          </a:xfrm>
          <a:prstGeom prst="rect">
            <a:avLst/>
          </a:prstGeom>
          <a:noFill/>
        </p:spPr>
        <p:txBody>
          <a:bodyPr wrap="none" rtlCol="0">
            <a:spAutoFit/>
          </a:bodyPr>
          <a:p>
            <a:r>
              <a:rPr lang="zh-CN" altLang="en-US"/>
              <a:t>代码投毒</a:t>
            </a:r>
            <a:r>
              <a:rPr lang="en-US" altLang="zh-CN"/>
              <a:t>[1]</a:t>
            </a:r>
            <a:endParaRPr lang="zh-CN" altLang="en-US"/>
          </a:p>
        </p:txBody>
      </p:sp>
      <p:pic>
        <p:nvPicPr>
          <p:cNvPr id="10" name="图片 9"/>
          <p:cNvPicPr>
            <a:picLocks noChangeAspect="1"/>
          </p:cNvPicPr>
          <p:nvPr/>
        </p:nvPicPr>
        <p:blipFill>
          <a:blip r:embed="rId1"/>
          <a:stretch>
            <a:fillRect/>
          </a:stretch>
        </p:blipFill>
        <p:spPr>
          <a:xfrm>
            <a:off x="378460" y="2123440"/>
            <a:ext cx="3619500" cy="2136775"/>
          </a:xfrm>
          <a:prstGeom prst="rect">
            <a:avLst/>
          </a:prstGeom>
        </p:spPr>
      </p:pic>
      <p:sp>
        <p:nvSpPr>
          <p:cNvPr id="6" name="文本框 5"/>
          <p:cNvSpPr txBox="1"/>
          <p:nvPr/>
        </p:nvSpPr>
        <p:spPr>
          <a:xfrm>
            <a:off x="5960110" y="1901190"/>
            <a:ext cx="1336675" cy="368300"/>
          </a:xfrm>
          <a:prstGeom prst="rect">
            <a:avLst/>
          </a:prstGeom>
          <a:noFill/>
        </p:spPr>
        <p:txBody>
          <a:bodyPr wrap="none" rtlCol="0">
            <a:spAutoFit/>
          </a:bodyPr>
          <a:p>
            <a:r>
              <a:rPr lang="zh-CN" altLang="en-US"/>
              <a:t>硬件木马</a:t>
            </a:r>
            <a:r>
              <a:rPr lang="en-US" altLang="zh-CN"/>
              <a:t>[2]</a:t>
            </a:r>
            <a:endParaRPr lang="en-US" altLang="zh-CN"/>
          </a:p>
        </p:txBody>
      </p:sp>
      <p:sp>
        <p:nvSpPr>
          <p:cNvPr id="11" name="灯片编号占位符 10"/>
          <p:cNvSpPr>
            <a:spLocks noGrp="1"/>
          </p:cNvSpPr>
          <p:nvPr>
            <p:ph type="sldNum" sz="quarter" idx="12"/>
          </p:nvPr>
        </p:nvSpPr>
        <p:spPr/>
        <p:txBody>
          <a:bodyPr/>
          <a:p>
            <a:fld id="{6323507F-C63C-48C2-AD1A-5EB9F03238DF}" type="slidenum">
              <a:rPr lang="zh-CN" altLang="en-US" smtClean="0"/>
            </a:fld>
            <a:endParaRPr lang="zh-CN" altLang="en-US"/>
          </a:p>
        </p:txBody>
      </p:sp>
      <p:pic>
        <p:nvPicPr>
          <p:cNvPr id="12" name="图片 11"/>
          <p:cNvPicPr>
            <a:picLocks noChangeAspect="1"/>
          </p:cNvPicPr>
          <p:nvPr/>
        </p:nvPicPr>
        <p:blipFill>
          <a:blip r:embed="rId2"/>
          <a:stretch>
            <a:fillRect/>
          </a:stretch>
        </p:blipFill>
        <p:spPr>
          <a:xfrm>
            <a:off x="5981065" y="2447925"/>
            <a:ext cx="2397760" cy="1962785"/>
          </a:xfrm>
          <a:prstGeom prst="rect">
            <a:avLst/>
          </a:prstGeom>
        </p:spPr>
      </p:pic>
      <p:pic>
        <p:nvPicPr>
          <p:cNvPr id="13" name="图片 12"/>
          <p:cNvPicPr>
            <a:picLocks noChangeAspect="1"/>
          </p:cNvPicPr>
          <p:nvPr/>
        </p:nvPicPr>
        <p:blipFill>
          <a:blip r:embed="rId3"/>
          <a:stretch>
            <a:fillRect/>
          </a:stretch>
        </p:blipFill>
        <p:spPr>
          <a:xfrm>
            <a:off x="8378825" y="2633980"/>
            <a:ext cx="3392805" cy="1364615"/>
          </a:xfrm>
          <a:prstGeom prst="rect">
            <a:avLst/>
          </a:prstGeom>
        </p:spPr>
      </p:pic>
      <p:pic>
        <p:nvPicPr>
          <p:cNvPr id="15" name="图片 14"/>
          <p:cNvPicPr>
            <a:picLocks noChangeAspect="1"/>
          </p:cNvPicPr>
          <p:nvPr/>
        </p:nvPicPr>
        <p:blipFill>
          <a:blip r:embed="rId4"/>
          <a:stretch>
            <a:fillRect/>
          </a:stretch>
        </p:blipFill>
        <p:spPr>
          <a:xfrm>
            <a:off x="5981065" y="4620895"/>
            <a:ext cx="5631180" cy="1647825"/>
          </a:xfrm>
          <a:prstGeom prst="rect">
            <a:avLst/>
          </a:prstGeom>
        </p:spPr>
      </p:pic>
      <p:pic>
        <p:nvPicPr>
          <p:cNvPr id="16" name="图片 15"/>
          <p:cNvPicPr>
            <a:picLocks noChangeAspect="1"/>
          </p:cNvPicPr>
          <p:nvPr/>
        </p:nvPicPr>
        <p:blipFill>
          <a:blip r:embed="rId5"/>
          <a:stretch>
            <a:fillRect/>
          </a:stretch>
        </p:blipFill>
        <p:spPr>
          <a:xfrm>
            <a:off x="379095" y="4350385"/>
            <a:ext cx="3618865" cy="16478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完整性风险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97280" cy="368300"/>
          </a:xfrm>
          <a:prstGeom prst="rect">
            <a:avLst/>
          </a:prstGeom>
          <a:noFill/>
        </p:spPr>
        <p:txBody>
          <a:bodyPr wrap="none" rtlCol="0">
            <a:spAutoFit/>
          </a:bodyPr>
          <a:p>
            <a:r>
              <a:rPr lang="zh-CN" altLang="en-US"/>
              <a:t>攻击方法</a:t>
            </a:r>
            <a:endParaRPr lang="zh-CN" altLang="en-US"/>
          </a:p>
        </p:txBody>
      </p:sp>
      <p:sp>
        <p:nvSpPr>
          <p:cNvPr id="8" name="文本框 7"/>
          <p:cNvSpPr txBox="1"/>
          <p:nvPr/>
        </p:nvSpPr>
        <p:spPr>
          <a:xfrm>
            <a:off x="292735" y="6197600"/>
            <a:ext cx="5284470" cy="245110"/>
          </a:xfrm>
          <a:prstGeom prst="rect">
            <a:avLst/>
          </a:prstGeom>
          <a:noFill/>
        </p:spPr>
        <p:txBody>
          <a:bodyPr wrap="none" rtlCol="0">
            <a:spAutoFit/>
          </a:bodyPr>
          <a:p>
            <a:pPr algn="l"/>
            <a:r>
              <a:rPr lang="en-US" altLang="zh-CN" sz="1000">
                <a:sym typeface="+mn-ea"/>
              </a:rPr>
              <a:t>[1]</a:t>
            </a:r>
            <a:r>
              <a:rPr lang="zh-CN" altLang="en-US" sz="1000">
                <a:sym typeface="+mn-ea"/>
              </a:rPr>
              <a:t>Shumailov I, Shumaylov Z, Kazhdan D, et al. Manipulating SGD with data ordering attacks</a:t>
            </a:r>
            <a:endParaRPr lang="en-US" altLang="zh-CN" sz="1000"/>
          </a:p>
        </p:txBody>
      </p:sp>
      <p:sp>
        <p:nvSpPr>
          <p:cNvPr id="2" name="文本框 1"/>
          <p:cNvSpPr txBox="1"/>
          <p:nvPr/>
        </p:nvSpPr>
        <p:spPr>
          <a:xfrm>
            <a:off x="378460" y="1835785"/>
            <a:ext cx="5116830" cy="368300"/>
          </a:xfrm>
          <a:prstGeom prst="rect">
            <a:avLst/>
          </a:prstGeom>
          <a:noFill/>
        </p:spPr>
        <p:txBody>
          <a:bodyPr wrap="none" rtlCol="0">
            <a:spAutoFit/>
          </a:bodyPr>
          <a:p>
            <a:r>
              <a:rPr lang="zh-CN" altLang="en-US"/>
              <a:t>改变样本顺序</a:t>
            </a:r>
            <a:r>
              <a:rPr lang="en-US" altLang="zh-CN"/>
              <a:t>[1]</a:t>
            </a:r>
            <a:r>
              <a:rPr lang="zh-CN" altLang="en-US"/>
              <a:t>：</a:t>
            </a:r>
            <a:r>
              <a:rPr lang="en-US" altLang="zh-CN"/>
              <a:t>Reordering,Reshufflfing,Replacing</a:t>
            </a:r>
            <a:endParaRPr lang="en-US" altLang="zh-CN"/>
          </a:p>
        </p:txBody>
      </p:sp>
      <p:sp>
        <p:nvSpPr>
          <p:cNvPr id="7" name="灯片编号占位符 6"/>
          <p:cNvSpPr>
            <a:spLocks noGrp="1"/>
          </p:cNvSpPr>
          <p:nvPr>
            <p:ph type="sldNum" sz="quarter" idx="12"/>
          </p:nvPr>
        </p:nvSpPr>
        <p:spPr/>
        <p:txBody>
          <a:bodyPr/>
          <a:p>
            <a:fld id="{6323507F-C63C-48C2-AD1A-5EB9F03238DF}"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422275" y="2846705"/>
            <a:ext cx="4194175" cy="1917700"/>
          </a:xfrm>
          <a:prstGeom prst="rect">
            <a:avLst/>
          </a:prstGeom>
        </p:spPr>
      </p:pic>
      <p:pic>
        <p:nvPicPr>
          <p:cNvPr id="13" name="图片 12"/>
          <p:cNvPicPr>
            <a:picLocks noChangeAspect="1"/>
          </p:cNvPicPr>
          <p:nvPr/>
        </p:nvPicPr>
        <p:blipFill>
          <a:blip r:embed="rId2"/>
          <a:stretch>
            <a:fillRect/>
          </a:stretch>
        </p:blipFill>
        <p:spPr>
          <a:xfrm>
            <a:off x="5281295" y="2628900"/>
            <a:ext cx="6457950" cy="440690"/>
          </a:xfrm>
          <a:prstGeom prst="rect">
            <a:avLst/>
          </a:prstGeom>
        </p:spPr>
      </p:pic>
      <p:pic>
        <p:nvPicPr>
          <p:cNvPr id="14" name="图片 13"/>
          <p:cNvPicPr>
            <a:picLocks noChangeAspect="1"/>
          </p:cNvPicPr>
          <p:nvPr/>
        </p:nvPicPr>
        <p:blipFill>
          <a:blip r:embed="rId3"/>
          <a:stretch>
            <a:fillRect/>
          </a:stretch>
        </p:blipFill>
        <p:spPr>
          <a:xfrm>
            <a:off x="5281295" y="4331970"/>
            <a:ext cx="5403850" cy="682625"/>
          </a:xfrm>
          <a:prstGeom prst="rect">
            <a:avLst/>
          </a:prstGeom>
        </p:spPr>
      </p:pic>
      <p:pic>
        <p:nvPicPr>
          <p:cNvPr id="15" name="图片 14"/>
          <p:cNvPicPr>
            <a:picLocks noChangeAspect="1"/>
          </p:cNvPicPr>
          <p:nvPr/>
        </p:nvPicPr>
        <p:blipFill>
          <a:blip r:embed="rId4"/>
          <a:stretch>
            <a:fillRect/>
          </a:stretch>
        </p:blipFill>
        <p:spPr>
          <a:xfrm>
            <a:off x="8864600" y="3535680"/>
            <a:ext cx="1214120" cy="377825"/>
          </a:xfrm>
          <a:prstGeom prst="rect">
            <a:avLst/>
          </a:prstGeom>
        </p:spPr>
      </p:pic>
      <p:pic>
        <p:nvPicPr>
          <p:cNvPr id="16" name="图片 15"/>
          <p:cNvPicPr>
            <a:picLocks noChangeAspect="1"/>
          </p:cNvPicPr>
          <p:nvPr/>
        </p:nvPicPr>
        <p:blipFill>
          <a:blip r:embed="rId5"/>
          <a:stretch>
            <a:fillRect/>
          </a:stretch>
        </p:blipFill>
        <p:spPr>
          <a:xfrm>
            <a:off x="5281295" y="3523615"/>
            <a:ext cx="3187700" cy="419100"/>
          </a:xfrm>
          <a:prstGeom prst="rect">
            <a:avLst/>
          </a:prstGeom>
        </p:spPr>
      </p:pic>
      <p:pic>
        <p:nvPicPr>
          <p:cNvPr id="17" name="图片 16"/>
          <p:cNvPicPr>
            <a:picLocks noChangeAspect="1"/>
          </p:cNvPicPr>
          <p:nvPr/>
        </p:nvPicPr>
        <p:blipFill>
          <a:blip r:embed="rId6"/>
          <a:stretch>
            <a:fillRect/>
          </a:stretch>
        </p:blipFill>
        <p:spPr>
          <a:xfrm>
            <a:off x="5281295" y="5364480"/>
            <a:ext cx="5003800" cy="482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纲要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9194165" cy="3415030"/>
          </a:xfrm>
          <a:prstGeom prst="rect">
            <a:avLst/>
          </a:prstGeom>
          <a:noFill/>
        </p:spPr>
        <p:txBody>
          <a:bodyPr wrap="none" rtlCol="0">
            <a:spAutoFit/>
          </a:bodyPr>
          <a:p>
            <a:pPr marL="571500" indent="-571500" algn="l">
              <a:buFont typeface="Wingdings" panose="05000000000000000000" charset="0"/>
              <a:buChar char=""/>
            </a:pPr>
            <a:r>
              <a:rPr lang="zh-CN" altLang="en-US" sz="3600">
                <a:solidFill>
                  <a:srgbClr val="C00000"/>
                </a:solidFill>
              </a:rPr>
              <a:t>从</a:t>
            </a:r>
            <a:r>
              <a:rPr lang="en-US" altLang="zh-CN" sz="3600">
                <a:solidFill>
                  <a:srgbClr val="C00000"/>
                </a:solidFill>
              </a:rPr>
              <a:t>ChatGPT</a:t>
            </a:r>
            <a:r>
              <a:rPr lang="zh-CN" altLang="en-US" sz="3600">
                <a:solidFill>
                  <a:srgbClr val="C00000"/>
                </a:solidFill>
              </a:rPr>
              <a:t>说起</a:t>
            </a:r>
            <a:endParaRPr lang="zh-CN" altLang="en-US" sz="3600"/>
          </a:p>
          <a:p>
            <a:pPr marL="571500" indent="-571500" algn="l">
              <a:buFont typeface="Wingdings" panose="05000000000000000000" charset="0"/>
              <a:buChar char=""/>
            </a:pPr>
            <a:r>
              <a:rPr lang="zh-CN" altLang="en-US" sz="3600"/>
              <a:t>机密性</a:t>
            </a:r>
            <a:r>
              <a:rPr lang="en-US" altLang="zh-CN" sz="3600"/>
              <a:t>(Confidentiality)</a:t>
            </a:r>
            <a:r>
              <a:rPr lang="zh-CN" altLang="en-US" sz="3600"/>
              <a:t>风险：数据隐私攻防</a:t>
            </a:r>
            <a:endParaRPr lang="zh-CN" altLang="en-US" sz="3600"/>
          </a:p>
          <a:p>
            <a:pPr marL="571500" indent="-571500" algn="l">
              <a:buFont typeface="Wingdings" panose="05000000000000000000" charset="0"/>
              <a:buChar char=""/>
            </a:pPr>
            <a:r>
              <a:rPr lang="zh-CN" altLang="en-US" sz="3600"/>
              <a:t>完整性</a:t>
            </a:r>
            <a:r>
              <a:rPr lang="en-US" altLang="zh-CN" sz="3600"/>
              <a:t>(Integrity)</a:t>
            </a:r>
            <a:r>
              <a:rPr lang="zh-CN" altLang="en-US" sz="3600">
                <a:sym typeface="+mn-ea"/>
              </a:rPr>
              <a:t>风险</a:t>
            </a:r>
            <a:r>
              <a:rPr lang="zh-CN" altLang="en-US" sz="3600"/>
              <a:t>：后门攻防</a:t>
            </a:r>
            <a:endParaRPr lang="zh-CN" altLang="en-US" sz="3600"/>
          </a:p>
          <a:p>
            <a:pPr marL="571500" indent="-571500" algn="l">
              <a:buFont typeface="Wingdings" panose="05000000000000000000" charset="0"/>
              <a:buChar char=""/>
            </a:pPr>
            <a:r>
              <a:rPr lang="zh-CN" altLang="en-US" sz="3600"/>
              <a:t>可用性</a:t>
            </a:r>
            <a:r>
              <a:rPr lang="en-US" altLang="zh-CN" sz="3600"/>
              <a:t>(Availability)</a:t>
            </a:r>
            <a:r>
              <a:rPr lang="zh-CN" altLang="en-US" sz="3600">
                <a:sym typeface="+mn-ea"/>
              </a:rPr>
              <a:t>风险</a:t>
            </a:r>
            <a:r>
              <a:rPr lang="zh-CN" altLang="en-US" sz="3600"/>
              <a:t>：对抗攻防</a:t>
            </a:r>
            <a:endParaRPr lang="zh-CN" altLang="en-US" sz="3600"/>
          </a:p>
          <a:p>
            <a:pPr marL="571500" indent="-571500" algn="l">
              <a:buFont typeface="Wingdings" panose="05000000000000000000" charset="0"/>
              <a:buChar char=""/>
            </a:pPr>
            <a:r>
              <a:rPr lang="zh-CN" altLang="en-US" sz="3600"/>
              <a:t>总结</a:t>
            </a:r>
            <a:endParaRPr lang="zh-CN" altLang="en-US" sz="3600"/>
          </a:p>
          <a:p>
            <a:pPr marL="571500" indent="-571500">
              <a:buFont typeface="Wingdings" panose="05000000000000000000" charset="0"/>
              <a:buChar char=""/>
            </a:pPr>
            <a:endParaRPr lang="en-US" altLang="zh-CN" sz="3600"/>
          </a:p>
        </p:txBody>
      </p:sp>
      <p:sp>
        <p:nvSpPr>
          <p:cNvPr id="2" name="灯片编号占位符 1"/>
          <p:cNvSpPr>
            <a:spLocks noGrp="1"/>
          </p:cNvSpPr>
          <p:nvPr>
            <p:ph type="sldNum" sz="quarter" idx="12"/>
          </p:nvPr>
        </p:nvSpPr>
        <p:spPr>
          <a:xfrm>
            <a:off x="8610600" y="6297295"/>
            <a:ext cx="2743200" cy="365125"/>
          </a:xfrm>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21300" y="3703955"/>
            <a:ext cx="5698490" cy="25933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完整性风险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97280" cy="368300"/>
          </a:xfrm>
          <a:prstGeom prst="rect">
            <a:avLst/>
          </a:prstGeom>
          <a:noFill/>
        </p:spPr>
        <p:txBody>
          <a:bodyPr wrap="none" rtlCol="0">
            <a:spAutoFit/>
          </a:bodyPr>
          <a:p>
            <a:r>
              <a:rPr lang="zh-CN" altLang="en-US"/>
              <a:t>攻击方法</a:t>
            </a:r>
            <a:endParaRPr lang="zh-CN" altLang="en-US"/>
          </a:p>
        </p:txBody>
      </p:sp>
      <p:sp>
        <p:nvSpPr>
          <p:cNvPr id="8" name="文本框 7"/>
          <p:cNvSpPr txBox="1"/>
          <p:nvPr/>
        </p:nvSpPr>
        <p:spPr>
          <a:xfrm>
            <a:off x="292735" y="6197600"/>
            <a:ext cx="10814685" cy="398780"/>
          </a:xfrm>
          <a:prstGeom prst="rect">
            <a:avLst/>
          </a:prstGeom>
          <a:noFill/>
        </p:spPr>
        <p:txBody>
          <a:bodyPr wrap="square" rtlCol="0">
            <a:spAutoFit/>
          </a:bodyPr>
          <a:p>
            <a:pPr algn="l"/>
            <a:r>
              <a:rPr lang="en-US" altLang="zh-CN" sz="1000">
                <a:sym typeface="+mn-ea"/>
              </a:rPr>
              <a:t>[1]</a:t>
            </a:r>
            <a:r>
              <a:rPr lang="zh-CN" altLang="en-US" sz="1000">
                <a:sym typeface="+mn-ea"/>
              </a:rPr>
              <a:t>Qi X, Zhu J, Xie C, et al. Subnet Replacement: Deployment-stage backdoor attack against deep neural networks in gray-box setting</a:t>
            </a:r>
            <a:endParaRPr lang="zh-CN" altLang="en-US" sz="1000"/>
          </a:p>
          <a:p>
            <a:pPr algn="l"/>
            <a:r>
              <a:rPr lang="en-US" altLang="zh-CN" sz="1000">
                <a:sym typeface="+mn-ea"/>
              </a:rPr>
              <a:t>[2]Rakin A S, He Z, Fan D. Tbt: Targeted neural network attack with bit trojan</a:t>
            </a:r>
            <a:endParaRPr lang="en-US" altLang="zh-CN" sz="1000"/>
          </a:p>
        </p:txBody>
      </p:sp>
      <p:sp>
        <p:nvSpPr>
          <p:cNvPr id="2" name="文本框 1"/>
          <p:cNvSpPr txBox="1"/>
          <p:nvPr/>
        </p:nvSpPr>
        <p:spPr>
          <a:xfrm>
            <a:off x="5301615" y="1950085"/>
            <a:ext cx="1793875" cy="368300"/>
          </a:xfrm>
          <a:prstGeom prst="rect">
            <a:avLst/>
          </a:prstGeom>
          <a:noFill/>
        </p:spPr>
        <p:txBody>
          <a:bodyPr wrap="none" rtlCol="0">
            <a:spAutoFit/>
          </a:bodyPr>
          <a:p>
            <a:r>
              <a:rPr lang="zh-CN" altLang="en-US"/>
              <a:t>模型结构修改</a:t>
            </a:r>
            <a:r>
              <a:rPr lang="en-US" altLang="zh-CN"/>
              <a:t>[2]</a:t>
            </a:r>
            <a:endParaRPr lang="en-US" altLang="zh-CN"/>
          </a:p>
        </p:txBody>
      </p:sp>
      <p:sp>
        <p:nvSpPr>
          <p:cNvPr id="7" name="文本框 6"/>
          <p:cNvSpPr txBox="1"/>
          <p:nvPr/>
        </p:nvSpPr>
        <p:spPr>
          <a:xfrm>
            <a:off x="330835" y="1950085"/>
            <a:ext cx="1793875" cy="368300"/>
          </a:xfrm>
          <a:prstGeom prst="rect">
            <a:avLst/>
          </a:prstGeom>
          <a:noFill/>
        </p:spPr>
        <p:txBody>
          <a:bodyPr wrap="none" rtlCol="0">
            <a:spAutoFit/>
          </a:bodyPr>
          <a:p>
            <a:r>
              <a:rPr lang="zh-CN" altLang="en-US"/>
              <a:t>模型权重篡改</a:t>
            </a:r>
            <a:r>
              <a:rPr lang="en-US" altLang="zh-CN"/>
              <a:t>[1]</a:t>
            </a:r>
            <a:endParaRPr lang="en-US" altLang="zh-CN"/>
          </a:p>
        </p:txBody>
      </p:sp>
      <p:pic>
        <p:nvPicPr>
          <p:cNvPr id="11" name="图片 10"/>
          <p:cNvPicPr>
            <a:picLocks noChangeAspect="1"/>
          </p:cNvPicPr>
          <p:nvPr/>
        </p:nvPicPr>
        <p:blipFill>
          <a:blip r:embed="rId1"/>
          <a:stretch>
            <a:fillRect/>
          </a:stretch>
        </p:blipFill>
        <p:spPr>
          <a:xfrm>
            <a:off x="5301615" y="2550160"/>
            <a:ext cx="5594350" cy="1762760"/>
          </a:xfrm>
          <a:prstGeom prst="rect">
            <a:avLst/>
          </a:prstGeom>
        </p:spPr>
      </p:pic>
      <p:pic>
        <p:nvPicPr>
          <p:cNvPr id="9" name="图片 8"/>
          <p:cNvPicPr>
            <a:picLocks noChangeAspect="1"/>
          </p:cNvPicPr>
          <p:nvPr/>
        </p:nvPicPr>
        <p:blipFill>
          <a:blip r:embed="rId2"/>
          <a:stretch>
            <a:fillRect/>
          </a:stretch>
        </p:blipFill>
        <p:spPr>
          <a:xfrm>
            <a:off x="428625" y="2593975"/>
            <a:ext cx="4117340" cy="2367280"/>
          </a:xfrm>
          <a:prstGeom prst="rect">
            <a:avLst/>
          </a:prstGeom>
        </p:spPr>
      </p:pic>
      <p:sp>
        <p:nvSpPr>
          <p:cNvPr id="10" name="灯片编号占位符 9"/>
          <p:cNvSpPr>
            <a:spLocks noGrp="1"/>
          </p:cNvSpPr>
          <p:nvPr>
            <p:ph type="sldNum" sz="quarter" idx="12"/>
          </p:nvPr>
        </p:nvSpPr>
        <p:spPr/>
        <p:txBody>
          <a:bodyPr/>
          <a:p>
            <a:fld id="{6323507F-C63C-48C2-AD1A-5EB9F03238DF}" type="slidenum">
              <a:rPr lang="zh-CN" altLang="en-US" smtClean="0"/>
            </a:fld>
            <a:endParaRPr lang="zh-CN" altLang="en-US"/>
          </a:p>
        </p:txBody>
      </p:sp>
      <p:pic>
        <p:nvPicPr>
          <p:cNvPr id="6" name="图片 5"/>
          <p:cNvPicPr>
            <a:picLocks noChangeAspect="1"/>
          </p:cNvPicPr>
          <p:nvPr/>
        </p:nvPicPr>
        <p:blipFill>
          <a:blip r:embed="rId3"/>
          <a:stretch>
            <a:fillRect/>
          </a:stretch>
        </p:blipFill>
        <p:spPr>
          <a:xfrm>
            <a:off x="5330825" y="4371340"/>
            <a:ext cx="5594350" cy="365760"/>
          </a:xfrm>
          <a:prstGeom prst="rect">
            <a:avLst/>
          </a:prstGeom>
        </p:spPr>
      </p:pic>
      <p:pic>
        <p:nvPicPr>
          <p:cNvPr id="12" name="图片 11"/>
          <p:cNvPicPr>
            <a:picLocks noChangeAspect="1"/>
          </p:cNvPicPr>
          <p:nvPr/>
        </p:nvPicPr>
        <p:blipFill>
          <a:blip r:embed="rId4"/>
          <a:stretch>
            <a:fillRect/>
          </a:stretch>
        </p:blipFill>
        <p:spPr>
          <a:xfrm>
            <a:off x="5301615" y="4932045"/>
            <a:ext cx="4606925" cy="3251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完整性风险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97280" cy="368300"/>
          </a:xfrm>
          <a:prstGeom prst="rect">
            <a:avLst/>
          </a:prstGeom>
          <a:noFill/>
        </p:spPr>
        <p:txBody>
          <a:bodyPr wrap="none" rtlCol="0">
            <a:spAutoFit/>
          </a:bodyPr>
          <a:p>
            <a:r>
              <a:rPr lang="zh-CN" altLang="en-US"/>
              <a:t>攻击方法</a:t>
            </a:r>
            <a:endParaRPr lang="zh-CN" altLang="en-US"/>
          </a:p>
        </p:txBody>
      </p:sp>
      <p:sp>
        <p:nvSpPr>
          <p:cNvPr id="8" name="文本框 7"/>
          <p:cNvSpPr txBox="1"/>
          <p:nvPr/>
        </p:nvSpPr>
        <p:spPr>
          <a:xfrm>
            <a:off x="292735" y="6197600"/>
            <a:ext cx="6313805" cy="398780"/>
          </a:xfrm>
          <a:prstGeom prst="rect">
            <a:avLst/>
          </a:prstGeom>
          <a:noFill/>
        </p:spPr>
        <p:txBody>
          <a:bodyPr wrap="none" rtlCol="0">
            <a:spAutoFit/>
          </a:bodyPr>
          <a:p>
            <a:pPr algn="l"/>
            <a:r>
              <a:rPr lang="en-US" altLang="zh-CN" sz="1000">
                <a:sym typeface="+mn-ea"/>
              </a:rPr>
              <a:t>[1]Gu T, Dolan-Gavitt B, Garg S. Badnets: Identifying vulnerabilities in the machine learning model supply chain</a:t>
            </a:r>
            <a:endParaRPr lang="en-US" altLang="zh-CN" sz="1000"/>
          </a:p>
          <a:p>
            <a:pPr algn="l"/>
            <a:r>
              <a:rPr lang="en-US" altLang="zh-CN" sz="1000">
                <a:sym typeface="+mn-ea"/>
              </a:rPr>
              <a:t>[2]</a:t>
            </a:r>
            <a:r>
              <a:rPr lang="zh-CN" altLang="en-US" sz="1000">
                <a:sym typeface="+mn-ea"/>
              </a:rPr>
              <a:t>TurnerA,TsiprasD,MadryA.Clean-labelbackdoorattacks</a:t>
            </a:r>
            <a:endParaRPr lang="en-US" altLang="zh-CN" sz="1000"/>
          </a:p>
        </p:txBody>
      </p:sp>
      <p:sp>
        <p:nvSpPr>
          <p:cNvPr id="2" name="文本框 1"/>
          <p:cNvSpPr txBox="1"/>
          <p:nvPr/>
        </p:nvSpPr>
        <p:spPr>
          <a:xfrm>
            <a:off x="1016635" y="2051050"/>
            <a:ext cx="1793875" cy="368300"/>
          </a:xfrm>
          <a:prstGeom prst="rect">
            <a:avLst/>
          </a:prstGeom>
          <a:noFill/>
        </p:spPr>
        <p:txBody>
          <a:bodyPr wrap="none" rtlCol="0">
            <a:spAutoFit/>
          </a:bodyPr>
          <a:p>
            <a:r>
              <a:rPr lang="zh-CN" altLang="en-US"/>
              <a:t>毒化标签攻击</a:t>
            </a:r>
            <a:r>
              <a:rPr lang="en-US" altLang="zh-CN"/>
              <a:t>[1]</a:t>
            </a:r>
            <a:endParaRPr lang="zh-CN" altLang="en-US"/>
          </a:p>
        </p:txBody>
      </p:sp>
      <p:pic>
        <p:nvPicPr>
          <p:cNvPr id="3" name="图片 2"/>
          <p:cNvPicPr>
            <a:picLocks noChangeAspect="1"/>
          </p:cNvPicPr>
          <p:nvPr/>
        </p:nvPicPr>
        <p:blipFill>
          <a:blip r:embed="rId1"/>
          <a:stretch>
            <a:fillRect/>
          </a:stretch>
        </p:blipFill>
        <p:spPr>
          <a:xfrm>
            <a:off x="1016635" y="3319780"/>
            <a:ext cx="2742565" cy="2552700"/>
          </a:xfrm>
          <a:prstGeom prst="rect">
            <a:avLst/>
          </a:prstGeom>
        </p:spPr>
      </p:pic>
      <p:pic>
        <p:nvPicPr>
          <p:cNvPr id="6" name="图片 5"/>
          <p:cNvPicPr>
            <a:picLocks noChangeAspect="1"/>
          </p:cNvPicPr>
          <p:nvPr/>
        </p:nvPicPr>
        <p:blipFill>
          <a:blip r:embed="rId2"/>
          <a:stretch>
            <a:fillRect/>
          </a:stretch>
        </p:blipFill>
        <p:spPr>
          <a:xfrm>
            <a:off x="5716270" y="3400425"/>
            <a:ext cx="4490085" cy="2563495"/>
          </a:xfrm>
          <a:prstGeom prst="rect">
            <a:avLst/>
          </a:prstGeom>
        </p:spPr>
      </p:pic>
      <p:sp>
        <p:nvSpPr>
          <p:cNvPr id="7" name="文本框 6"/>
          <p:cNvSpPr txBox="1"/>
          <p:nvPr/>
        </p:nvSpPr>
        <p:spPr>
          <a:xfrm>
            <a:off x="5821045" y="2065655"/>
            <a:ext cx="1793875" cy="368300"/>
          </a:xfrm>
          <a:prstGeom prst="rect">
            <a:avLst/>
          </a:prstGeom>
          <a:noFill/>
        </p:spPr>
        <p:txBody>
          <a:bodyPr wrap="none" rtlCol="0">
            <a:spAutoFit/>
          </a:bodyPr>
          <a:p>
            <a:r>
              <a:rPr lang="zh-CN" altLang="en-US"/>
              <a:t>清洁标签攻击</a:t>
            </a:r>
            <a:r>
              <a:rPr lang="en-US" altLang="zh-CN"/>
              <a:t>[2]</a:t>
            </a:r>
            <a:endParaRPr lang="en-US" altLang="zh-CN"/>
          </a:p>
        </p:txBody>
      </p:sp>
      <p:sp>
        <p:nvSpPr>
          <p:cNvPr id="9" name="灯片编号占位符 8"/>
          <p:cNvSpPr>
            <a:spLocks noGrp="1"/>
          </p:cNvSpPr>
          <p:nvPr>
            <p:ph type="sldNum" sz="quarter" idx="12"/>
          </p:nvPr>
        </p:nvSpPr>
        <p:spPr/>
        <p:txBody>
          <a:bodyPr/>
          <a:p>
            <a:fld id="{6323507F-C63C-48C2-AD1A-5EB9F03238DF}" type="slidenum">
              <a:rPr lang="zh-CN" altLang="en-US" smtClean="0"/>
            </a:fld>
            <a:endParaRPr lang="zh-CN" altLang="en-US"/>
          </a:p>
        </p:txBody>
      </p:sp>
      <p:pic>
        <p:nvPicPr>
          <p:cNvPr id="10" name="图片 9"/>
          <p:cNvPicPr>
            <a:picLocks noChangeAspect="1"/>
          </p:cNvPicPr>
          <p:nvPr/>
        </p:nvPicPr>
        <p:blipFill>
          <a:blip r:embed="rId3"/>
          <a:stretch>
            <a:fillRect/>
          </a:stretch>
        </p:blipFill>
        <p:spPr>
          <a:xfrm>
            <a:off x="1428115" y="1316355"/>
            <a:ext cx="6299835" cy="635000"/>
          </a:xfrm>
          <a:prstGeom prst="rect">
            <a:avLst/>
          </a:prstGeom>
        </p:spPr>
      </p:pic>
      <p:pic>
        <p:nvPicPr>
          <p:cNvPr id="11" name="图片 10"/>
          <p:cNvPicPr>
            <a:picLocks noChangeAspect="1"/>
          </p:cNvPicPr>
          <p:nvPr/>
        </p:nvPicPr>
        <p:blipFill>
          <a:blip r:embed="rId4"/>
          <a:stretch>
            <a:fillRect/>
          </a:stretch>
        </p:blipFill>
        <p:spPr>
          <a:xfrm>
            <a:off x="8212455" y="2051050"/>
            <a:ext cx="1993900" cy="520700"/>
          </a:xfrm>
          <a:prstGeom prst="rect">
            <a:avLst/>
          </a:prstGeom>
        </p:spPr>
      </p:pic>
      <p:pic>
        <p:nvPicPr>
          <p:cNvPr id="12" name="图片 11"/>
          <p:cNvPicPr>
            <a:picLocks noChangeAspect="1"/>
          </p:cNvPicPr>
          <p:nvPr/>
        </p:nvPicPr>
        <p:blipFill>
          <a:blip r:embed="rId5"/>
          <a:stretch>
            <a:fillRect/>
          </a:stretch>
        </p:blipFill>
        <p:spPr>
          <a:xfrm>
            <a:off x="5821045" y="2602230"/>
            <a:ext cx="2248535" cy="349250"/>
          </a:xfrm>
          <a:prstGeom prst="rect">
            <a:avLst/>
          </a:prstGeom>
        </p:spPr>
      </p:pic>
      <p:pic>
        <p:nvPicPr>
          <p:cNvPr id="13" name="图片 12"/>
          <p:cNvPicPr>
            <a:picLocks noChangeAspect="1"/>
          </p:cNvPicPr>
          <p:nvPr/>
        </p:nvPicPr>
        <p:blipFill>
          <a:blip r:embed="rId6"/>
          <a:stretch>
            <a:fillRect/>
          </a:stretch>
        </p:blipFill>
        <p:spPr>
          <a:xfrm>
            <a:off x="5745480" y="3032125"/>
            <a:ext cx="5378450" cy="287655"/>
          </a:xfrm>
          <a:prstGeom prst="rect">
            <a:avLst/>
          </a:prstGeom>
        </p:spPr>
      </p:pic>
      <p:pic>
        <p:nvPicPr>
          <p:cNvPr id="14" name="图片 13"/>
          <p:cNvPicPr>
            <a:picLocks noChangeAspect="1"/>
          </p:cNvPicPr>
          <p:nvPr/>
        </p:nvPicPr>
        <p:blipFill>
          <a:blip r:embed="rId7"/>
          <a:stretch>
            <a:fillRect/>
          </a:stretch>
        </p:blipFill>
        <p:spPr>
          <a:xfrm>
            <a:off x="8517890" y="3775710"/>
            <a:ext cx="2993390" cy="2252980"/>
          </a:xfrm>
          <a:prstGeom prst="rect">
            <a:avLst/>
          </a:prstGeom>
        </p:spPr>
      </p:pic>
      <p:pic>
        <p:nvPicPr>
          <p:cNvPr id="15" name="图片 14"/>
          <p:cNvPicPr>
            <a:picLocks noChangeAspect="1"/>
          </p:cNvPicPr>
          <p:nvPr/>
        </p:nvPicPr>
        <p:blipFill>
          <a:blip r:embed="rId8"/>
          <a:stretch>
            <a:fillRect/>
          </a:stretch>
        </p:blipFill>
        <p:spPr>
          <a:xfrm>
            <a:off x="5716270" y="3753485"/>
            <a:ext cx="2801620" cy="2426335"/>
          </a:xfrm>
          <a:prstGeom prst="rect">
            <a:avLst/>
          </a:prstGeom>
        </p:spPr>
      </p:pic>
      <p:pic>
        <p:nvPicPr>
          <p:cNvPr id="16" name="图片 15"/>
          <p:cNvPicPr>
            <a:picLocks noChangeAspect="1"/>
          </p:cNvPicPr>
          <p:nvPr/>
        </p:nvPicPr>
        <p:blipFill>
          <a:blip r:embed="rId9"/>
          <a:stretch>
            <a:fillRect/>
          </a:stretch>
        </p:blipFill>
        <p:spPr>
          <a:xfrm>
            <a:off x="2915285" y="3778250"/>
            <a:ext cx="2800985" cy="2425700"/>
          </a:xfrm>
          <a:prstGeom prst="rect">
            <a:avLst/>
          </a:prstGeom>
        </p:spPr>
      </p:pic>
      <p:pic>
        <p:nvPicPr>
          <p:cNvPr id="17" name="图片 16"/>
          <p:cNvPicPr>
            <a:picLocks noChangeAspect="1"/>
          </p:cNvPicPr>
          <p:nvPr/>
        </p:nvPicPr>
        <p:blipFill>
          <a:blip r:embed="rId10"/>
          <a:stretch>
            <a:fillRect/>
          </a:stretch>
        </p:blipFill>
        <p:spPr>
          <a:xfrm>
            <a:off x="4690745" y="2237105"/>
            <a:ext cx="6820535" cy="1498600"/>
          </a:xfrm>
          <a:prstGeom prst="rect">
            <a:avLst/>
          </a:prstGeom>
        </p:spPr>
      </p:pic>
      <p:pic>
        <p:nvPicPr>
          <p:cNvPr id="18" name="图片 17"/>
          <p:cNvPicPr>
            <a:picLocks noChangeAspect="1"/>
          </p:cNvPicPr>
          <p:nvPr/>
        </p:nvPicPr>
        <p:blipFill>
          <a:blip r:embed="rId11"/>
          <a:stretch>
            <a:fillRect/>
          </a:stretch>
        </p:blipFill>
        <p:spPr>
          <a:xfrm>
            <a:off x="2915920" y="2263775"/>
            <a:ext cx="1774825" cy="1499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3.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完整性风险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3723005" cy="2030095"/>
          </a:xfrm>
          <a:prstGeom prst="rect">
            <a:avLst/>
          </a:prstGeom>
          <a:noFill/>
        </p:spPr>
        <p:txBody>
          <a:bodyPr wrap="none" rtlCol="0">
            <a:spAutoFit/>
          </a:bodyPr>
          <a:p>
            <a:r>
              <a:rPr lang="zh-CN" altLang="en-US"/>
              <a:t>防御</a:t>
            </a:r>
            <a:endParaRPr lang="zh-CN" altLang="en-US"/>
          </a:p>
          <a:p>
            <a:r>
              <a:rPr lang="zh-CN" altLang="en-US"/>
              <a:t>面向样本</a:t>
            </a:r>
            <a:endParaRPr lang="zh-CN" altLang="en-US"/>
          </a:p>
          <a:p>
            <a:r>
              <a:rPr lang="en-US" altLang="zh-CN"/>
              <a:t>	</a:t>
            </a:r>
            <a:r>
              <a:rPr lang="zh-CN" altLang="en-US"/>
              <a:t>检测</a:t>
            </a:r>
            <a:r>
              <a:rPr lang="en-US" altLang="zh-CN"/>
              <a:t>:STRIP[1]</a:t>
            </a:r>
            <a:endParaRPr lang="zh-CN" altLang="en-US"/>
          </a:p>
          <a:p>
            <a:r>
              <a:rPr lang="en-US" altLang="zh-CN"/>
              <a:t>	</a:t>
            </a:r>
            <a:r>
              <a:rPr lang="zh-CN" altLang="en-US"/>
              <a:t>失效</a:t>
            </a:r>
            <a:r>
              <a:rPr lang="en-US" altLang="zh-CN"/>
              <a:t>:Autoencoder</a:t>
            </a:r>
            <a:r>
              <a:rPr lang="zh-CN" altLang="en-US"/>
              <a:t>预处理</a:t>
            </a:r>
            <a:r>
              <a:rPr lang="en-US" altLang="zh-CN"/>
              <a:t>[2]</a:t>
            </a:r>
            <a:endParaRPr lang="zh-CN" altLang="en-US"/>
          </a:p>
          <a:p>
            <a:r>
              <a:rPr lang="zh-CN" altLang="en-US"/>
              <a:t>面向模型</a:t>
            </a:r>
            <a:endParaRPr lang="zh-CN" altLang="en-US"/>
          </a:p>
          <a:p>
            <a:r>
              <a:rPr lang="en-US" altLang="zh-CN"/>
              <a:t>	</a:t>
            </a:r>
            <a:r>
              <a:rPr lang="zh-CN" altLang="en-US"/>
              <a:t>检测</a:t>
            </a:r>
            <a:r>
              <a:rPr lang="en-US" altLang="zh-CN"/>
              <a:t>:</a:t>
            </a:r>
            <a:r>
              <a:rPr lang="zh-CN" altLang="en-US"/>
              <a:t>元分析</a:t>
            </a:r>
            <a:r>
              <a:rPr lang="en-US" altLang="zh-CN"/>
              <a:t>[3]</a:t>
            </a:r>
            <a:endParaRPr lang="zh-CN" altLang="en-US"/>
          </a:p>
          <a:p>
            <a:r>
              <a:rPr lang="en-US" altLang="zh-CN"/>
              <a:t>	</a:t>
            </a:r>
            <a:r>
              <a:rPr lang="zh-CN" altLang="en-US"/>
              <a:t>失效</a:t>
            </a:r>
            <a:r>
              <a:rPr lang="en-US" altLang="zh-CN"/>
              <a:t>:</a:t>
            </a:r>
            <a:r>
              <a:rPr lang="zh-CN" altLang="en-US"/>
              <a:t>剪枝</a:t>
            </a:r>
            <a:r>
              <a:rPr lang="en-US" altLang="zh-CN"/>
              <a:t>[4]</a:t>
            </a:r>
            <a:endParaRPr lang="en-US" altLang="zh-CN"/>
          </a:p>
        </p:txBody>
      </p:sp>
      <p:sp>
        <p:nvSpPr>
          <p:cNvPr id="8" name="文本框 7"/>
          <p:cNvSpPr txBox="1"/>
          <p:nvPr/>
        </p:nvSpPr>
        <p:spPr>
          <a:xfrm>
            <a:off x="330835" y="5862955"/>
            <a:ext cx="6265545" cy="706755"/>
          </a:xfrm>
          <a:prstGeom prst="rect">
            <a:avLst/>
          </a:prstGeom>
          <a:noFill/>
        </p:spPr>
        <p:txBody>
          <a:bodyPr wrap="none" rtlCol="0">
            <a:spAutoFit/>
          </a:bodyPr>
          <a:p>
            <a:pPr algn="l"/>
            <a:r>
              <a:rPr lang="en-US" altLang="zh-CN" sz="1000"/>
              <a:t>[1]Gao Y, Xu C, Wang D, et al. Strip: A defence against trojan attacks on deep neural networks</a:t>
            </a:r>
            <a:endParaRPr lang="en-US" altLang="zh-CN" sz="1000"/>
          </a:p>
          <a:p>
            <a:pPr algn="l"/>
            <a:r>
              <a:rPr lang="en-US" altLang="zh-CN" sz="1000"/>
              <a:t>[2]Kwon H. Defending Deep Neural Networks against Backdoor Attack by Using De-trigger Autoencoder</a:t>
            </a:r>
            <a:endParaRPr lang="en-US" altLang="zh-CN" sz="1000"/>
          </a:p>
          <a:p>
            <a:pPr algn="l"/>
            <a:r>
              <a:rPr lang="en-US" altLang="zh-CN" sz="1000"/>
              <a:t>[3]Xu X, Wang Q, Li H, et al. Detecting ai trojans using meta neural analysis</a:t>
            </a:r>
            <a:endParaRPr lang="en-US" altLang="zh-CN" sz="1000"/>
          </a:p>
          <a:p>
            <a:pPr algn="l"/>
            <a:r>
              <a:rPr lang="en-US" altLang="zh-CN" sz="1000"/>
              <a:t>[4]Liu K, Dolan-Gavitt B, Garg S. Fine-pruning: Defending against backdooring attacks on deep neural networks</a:t>
            </a:r>
            <a:endParaRPr lang="en-US" altLang="zh-CN" sz="1000"/>
          </a:p>
        </p:txBody>
      </p:sp>
      <p:sp>
        <p:nvSpPr>
          <p:cNvPr id="2" name="灯片编号占位符 1"/>
          <p:cNvSpPr>
            <a:spLocks noGrp="1"/>
          </p:cNvSpPr>
          <p:nvPr>
            <p:ph type="sldNum" sz="quarter" idx="12"/>
          </p:nvPr>
        </p:nvSpPr>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4203700" y="1554480"/>
            <a:ext cx="3425190" cy="1205230"/>
          </a:xfrm>
          <a:prstGeom prst="rect">
            <a:avLst/>
          </a:prstGeom>
        </p:spPr>
      </p:pic>
      <p:pic>
        <p:nvPicPr>
          <p:cNvPr id="6" name="图片 5"/>
          <p:cNvPicPr>
            <a:picLocks noChangeAspect="1"/>
          </p:cNvPicPr>
          <p:nvPr/>
        </p:nvPicPr>
        <p:blipFill>
          <a:blip r:embed="rId2"/>
          <a:stretch>
            <a:fillRect/>
          </a:stretch>
        </p:blipFill>
        <p:spPr>
          <a:xfrm>
            <a:off x="8268970" y="1554480"/>
            <a:ext cx="3425825" cy="1200785"/>
          </a:xfrm>
          <a:prstGeom prst="rect">
            <a:avLst/>
          </a:prstGeom>
        </p:spPr>
      </p:pic>
      <p:pic>
        <p:nvPicPr>
          <p:cNvPr id="7" name="图片 6"/>
          <p:cNvPicPr>
            <a:picLocks noChangeAspect="1"/>
          </p:cNvPicPr>
          <p:nvPr/>
        </p:nvPicPr>
        <p:blipFill>
          <a:blip r:embed="rId3"/>
          <a:stretch>
            <a:fillRect/>
          </a:stretch>
        </p:blipFill>
        <p:spPr>
          <a:xfrm>
            <a:off x="4203700" y="2983865"/>
            <a:ext cx="7284720" cy="2569210"/>
          </a:xfrm>
          <a:prstGeom prst="rect">
            <a:avLst/>
          </a:prstGeom>
        </p:spPr>
      </p:pic>
      <p:pic>
        <p:nvPicPr>
          <p:cNvPr id="9" name="图片 8"/>
          <p:cNvPicPr>
            <a:picLocks noChangeAspect="1"/>
          </p:cNvPicPr>
          <p:nvPr/>
        </p:nvPicPr>
        <p:blipFill>
          <a:blip r:embed="rId4"/>
          <a:stretch>
            <a:fillRect/>
          </a:stretch>
        </p:blipFill>
        <p:spPr>
          <a:xfrm>
            <a:off x="330835" y="3490595"/>
            <a:ext cx="3481705" cy="1555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纲要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9194165" cy="3415030"/>
          </a:xfrm>
          <a:prstGeom prst="rect">
            <a:avLst/>
          </a:prstGeom>
          <a:noFill/>
        </p:spPr>
        <p:txBody>
          <a:bodyPr wrap="none" rtlCol="0">
            <a:spAutoFit/>
          </a:bodyPr>
          <a:p>
            <a:pPr marL="571500" indent="-571500" algn="l">
              <a:buFont typeface="Wingdings" panose="05000000000000000000" charset="0"/>
              <a:buChar char=""/>
            </a:pPr>
            <a:r>
              <a:rPr lang="zh-CN" altLang="en-US" sz="3600">
                <a:solidFill>
                  <a:schemeClr val="tx1"/>
                </a:solidFill>
              </a:rPr>
              <a:t>从</a:t>
            </a:r>
            <a:r>
              <a:rPr lang="en-US" altLang="zh-CN" sz="3600">
                <a:solidFill>
                  <a:schemeClr val="tx1"/>
                </a:solidFill>
              </a:rPr>
              <a:t>ChatGPT</a:t>
            </a:r>
            <a:r>
              <a:rPr lang="zh-CN" altLang="en-US" sz="3600">
                <a:solidFill>
                  <a:schemeClr val="tx1"/>
                </a:solidFill>
              </a:rPr>
              <a:t>说起</a:t>
            </a:r>
            <a:endParaRPr lang="zh-CN" altLang="en-US" sz="3600"/>
          </a:p>
          <a:p>
            <a:pPr marL="571500" indent="-571500" algn="l">
              <a:buFont typeface="Wingdings" panose="05000000000000000000" charset="0"/>
              <a:buChar char=""/>
            </a:pPr>
            <a:r>
              <a:rPr lang="zh-CN" altLang="en-US" sz="3600">
                <a:solidFill>
                  <a:schemeClr val="tx1"/>
                </a:solidFill>
              </a:rPr>
              <a:t>机密性</a:t>
            </a:r>
            <a:r>
              <a:rPr lang="en-US" altLang="zh-CN" sz="3600">
                <a:solidFill>
                  <a:schemeClr val="tx1"/>
                </a:solidFill>
              </a:rPr>
              <a:t>(Confidentiality)</a:t>
            </a:r>
            <a:r>
              <a:rPr lang="zh-CN" altLang="en-US" sz="3600">
                <a:solidFill>
                  <a:schemeClr val="tx1"/>
                </a:solidFill>
              </a:rPr>
              <a:t>风险：数据隐私攻防</a:t>
            </a:r>
            <a:endParaRPr lang="zh-CN" altLang="en-US" sz="3600"/>
          </a:p>
          <a:p>
            <a:pPr marL="571500" indent="-571500" algn="l">
              <a:buFont typeface="Wingdings" panose="05000000000000000000" charset="0"/>
              <a:buChar char=""/>
            </a:pPr>
            <a:r>
              <a:rPr lang="zh-CN" altLang="en-US" sz="3600">
                <a:solidFill>
                  <a:schemeClr val="tx1"/>
                </a:solidFill>
              </a:rPr>
              <a:t>完整性</a:t>
            </a:r>
            <a:r>
              <a:rPr lang="en-US" altLang="zh-CN" sz="3600">
                <a:solidFill>
                  <a:schemeClr val="tx1"/>
                </a:solidFill>
              </a:rPr>
              <a:t>(Integrity)</a:t>
            </a:r>
            <a:r>
              <a:rPr lang="zh-CN" altLang="en-US" sz="3600">
                <a:solidFill>
                  <a:schemeClr val="tx1"/>
                </a:solidFill>
                <a:sym typeface="+mn-ea"/>
              </a:rPr>
              <a:t>风险</a:t>
            </a:r>
            <a:r>
              <a:rPr lang="zh-CN" altLang="en-US" sz="3600">
                <a:solidFill>
                  <a:schemeClr val="tx1"/>
                </a:solidFill>
              </a:rPr>
              <a:t>：后门攻防</a:t>
            </a:r>
            <a:endParaRPr lang="zh-CN" altLang="en-US" sz="3600"/>
          </a:p>
          <a:p>
            <a:pPr marL="571500" indent="-571500" algn="l">
              <a:buFont typeface="Wingdings" panose="05000000000000000000" charset="0"/>
              <a:buChar char=""/>
            </a:pPr>
            <a:r>
              <a:rPr lang="zh-CN" altLang="en-US" sz="3600">
                <a:solidFill>
                  <a:srgbClr val="C00000"/>
                </a:solidFill>
              </a:rPr>
              <a:t>可用性</a:t>
            </a:r>
            <a:r>
              <a:rPr lang="en-US" altLang="zh-CN" sz="3600">
                <a:solidFill>
                  <a:srgbClr val="C00000"/>
                </a:solidFill>
              </a:rPr>
              <a:t>(Availability)</a:t>
            </a:r>
            <a:r>
              <a:rPr lang="zh-CN" altLang="en-US" sz="3600">
                <a:solidFill>
                  <a:srgbClr val="C00000"/>
                </a:solidFill>
                <a:sym typeface="+mn-ea"/>
              </a:rPr>
              <a:t>风险</a:t>
            </a:r>
            <a:r>
              <a:rPr lang="zh-CN" altLang="en-US" sz="3600">
                <a:solidFill>
                  <a:srgbClr val="C00000"/>
                </a:solidFill>
              </a:rPr>
              <a:t>：对抗攻防</a:t>
            </a:r>
            <a:endParaRPr lang="zh-CN" altLang="en-US" sz="3600"/>
          </a:p>
          <a:p>
            <a:pPr marL="571500" indent="-571500" algn="l">
              <a:buFont typeface="Wingdings" panose="05000000000000000000" charset="0"/>
              <a:buChar char=""/>
            </a:pPr>
            <a:r>
              <a:rPr lang="zh-CN" altLang="en-US" sz="3600"/>
              <a:t>总结</a:t>
            </a:r>
            <a:endParaRPr lang="zh-CN" altLang="en-US" sz="3600"/>
          </a:p>
          <a:p>
            <a:pPr marL="571500" indent="-571500">
              <a:buFont typeface="Wingdings" panose="05000000000000000000" charset="0"/>
              <a:buChar char=""/>
            </a:pPr>
            <a:endParaRPr lang="en-US" altLang="zh-CN" sz="3600"/>
          </a:p>
        </p:txBody>
      </p:sp>
      <p:sp>
        <p:nvSpPr>
          <p:cNvPr id="2" name="灯片编号占位符 1"/>
          <p:cNvSpPr>
            <a:spLocks noGrp="1"/>
          </p:cNvSpPr>
          <p:nvPr>
            <p:ph type="sldNum" sz="quarter" idx="12"/>
          </p:nvPr>
        </p:nvSpPr>
        <p:spPr>
          <a:xfrm>
            <a:off x="8610600" y="6297295"/>
            <a:ext cx="2743200" cy="365125"/>
          </a:xfrm>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21300" y="3703955"/>
            <a:ext cx="5698490" cy="25933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4.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可用性</a:t>
            </a:r>
            <a:r>
              <a:rPr lang="zh-CN" altLang="en-US" sz="2000" b="1" dirty="0">
                <a:solidFill>
                  <a:schemeClr val="bg1"/>
                </a:solidFill>
                <a:latin typeface="思源黑体 CN Bold" panose="020B0800000000000000" pitchFamily="34" charset="-122"/>
                <a:ea typeface="思源黑体 CN Bold" panose="020B0800000000000000" pitchFamily="34" charset="-122"/>
              </a:rPr>
              <a:t>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对抗攻击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80975" y="5763260"/>
            <a:ext cx="7123430" cy="860425"/>
          </a:xfrm>
          <a:prstGeom prst="rect">
            <a:avLst/>
          </a:prstGeom>
          <a:noFill/>
        </p:spPr>
        <p:txBody>
          <a:bodyPr wrap="square" rtlCol="0">
            <a:spAutoFit/>
          </a:bodyPr>
          <a:p>
            <a:pPr algn="l"/>
            <a:r>
              <a:rPr lang="en-US" altLang="zh-CN" sz="1000"/>
              <a:t>[1]SzegedyC,Zaremba W,SutskeverI,etal.Intriguing properties of neural networks</a:t>
            </a:r>
            <a:endParaRPr lang="en-US" altLang="zh-CN" sz="1000"/>
          </a:p>
          <a:p>
            <a:pPr algn="l"/>
            <a:r>
              <a:rPr lang="en-US" altLang="zh-CN" sz="1000"/>
              <a:t>[2]GoodfelowI,ShlensJ,Szeed C,etal.Exlaining and harnessing adversarial examples</a:t>
            </a:r>
            <a:endParaRPr lang="en-US" altLang="zh-CN" sz="1000"/>
          </a:p>
          <a:p>
            <a:pPr algn="l"/>
            <a:r>
              <a:rPr lang="en-US" altLang="zh-CN" sz="1000"/>
              <a:t>[3]MoosaviGDezfooliSM,FawziA,FawziO,etal.Universal adversarial perturbations</a:t>
            </a:r>
            <a:endParaRPr lang="en-US" altLang="zh-CN" sz="1000"/>
          </a:p>
          <a:p>
            <a:pPr algn="l"/>
            <a:r>
              <a:rPr lang="en-US" altLang="zh-CN" sz="1000"/>
              <a:t>[4]Chen Yufei,Shen Chao, Wang Qian,et al.Security and privacy risks in artificial inteligence systems</a:t>
            </a:r>
            <a:endParaRPr lang="en-US" altLang="zh-CN" sz="1000"/>
          </a:p>
          <a:p>
            <a:pPr algn="l"/>
            <a:r>
              <a:rPr lang="en-US" altLang="zh-CN" sz="1000"/>
              <a:t>[5]https://www.secrss.com/articles/19040</a:t>
            </a:r>
            <a:endParaRPr lang="en-US" altLang="zh-CN" sz="1000"/>
          </a:p>
        </p:txBody>
      </p:sp>
      <p:sp>
        <p:nvSpPr>
          <p:cNvPr id="3" name="文本框 2"/>
          <p:cNvSpPr txBox="1"/>
          <p:nvPr/>
        </p:nvSpPr>
        <p:spPr>
          <a:xfrm>
            <a:off x="378460" y="1360805"/>
            <a:ext cx="9578975" cy="645160"/>
          </a:xfrm>
          <a:prstGeom prst="rect">
            <a:avLst/>
          </a:prstGeom>
          <a:noFill/>
        </p:spPr>
        <p:txBody>
          <a:bodyPr wrap="square" rtlCol="0">
            <a:spAutoFit/>
          </a:bodyPr>
          <a:p>
            <a:pPr algn="l"/>
            <a:r>
              <a:rPr lang="zh-CN" altLang="en-US"/>
              <a:t>对抗攻击：当遭受对抗攻击后, 原始样本被加入人眼难以察觉的扰动, 形成的对抗样本能够误导分类器给出 其他类别的预测结果</a:t>
            </a:r>
            <a:endParaRPr lang="zh-CN" altLang="en-US"/>
          </a:p>
        </p:txBody>
      </p:sp>
      <p:pic>
        <p:nvPicPr>
          <p:cNvPr id="6" name="图片 5"/>
          <p:cNvPicPr>
            <a:picLocks noChangeAspect="1"/>
          </p:cNvPicPr>
          <p:nvPr/>
        </p:nvPicPr>
        <p:blipFill>
          <a:blip r:embed="rId1"/>
          <a:stretch>
            <a:fillRect/>
          </a:stretch>
        </p:blipFill>
        <p:spPr>
          <a:xfrm>
            <a:off x="662940" y="2222500"/>
            <a:ext cx="1790700" cy="1524000"/>
          </a:xfrm>
          <a:prstGeom prst="rect">
            <a:avLst/>
          </a:prstGeom>
        </p:spPr>
      </p:pic>
      <p:pic>
        <p:nvPicPr>
          <p:cNvPr id="9" name="图片 8"/>
          <p:cNvPicPr>
            <a:picLocks noChangeAspect="1"/>
          </p:cNvPicPr>
          <p:nvPr/>
        </p:nvPicPr>
        <p:blipFill>
          <a:blip r:embed="rId2"/>
          <a:stretch>
            <a:fillRect/>
          </a:stretch>
        </p:blipFill>
        <p:spPr>
          <a:xfrm>
            <a:off x="8609965" y="2590800"/>
            <a:ext cx="1701800" cy="774700"/>
          </a:xfrm>
          <a:prstGeom prst="rect">
            <a:avLst/>
          </a:prstGeom>
        </p:spPr>
      </p:pic>
      <p:sp>
        <p:nvSpPr>
          <p:cNvPr id="10" name="文本框 9"/>
          <p:cNvSpPr txBox="1"/>
          <p:nvPr/>
        </p:nvSpPr>
        <p:spPr>
          <a:xfrm>
            <a:off x="8081645" y="4211320"/>
            <a:ext cx="3272155" cy="1476375"/>
          </a:xfrm>
          <a:prstGeom prst="rect">
            <a:avLst/>
          </a:prstGeom>
          <a:noFill/>
        </p:spPr>
        <p:txBody>
          <a:bodyPr wrap="none" rtlCol="0">
            <a:spAutoFit/>
          </a:bodyPr>
          <a:p>
            <a:r>
              <a:rPr lang="zh-CN" altLang="en-US">
                <a:solidFill>
                  <a:srgbClr val="C00000"/>
                </a:solidFill>
              </a:rPr>
              <a:t>攻击类型</a:t>
            </a:r>
            <a:endParaRPr lang="zh-CN" altLang="en-US"/>
          </a:p>
          <a:p>
            <a:pPr marL="285750" indent="-285750">
              <a:buFont typeface="Wingdings" panose="05000000000000000000" charset="0"/>
              <a:buChar char=""/>
            </a:pPr>
            <a:r>
              <a:rPr lang="zh-CN" altLang="en-US"/>
              <a:t>扰动范围：全局 </a:t>
            </a:r>
            <a:r>
              <a:rPr lang="en-US" altLang="zh-CN"/>
              <a:t>or </a:t>
            </a:r>
            <a:r>
              <a:rPr lang="zh-CN" altLang="en-US"/>
              <a:t>局部</a:t>
            </a:r>
            <a:endParaRPr lang="zh-CN" altLang="en-US"/>
          </a:p>
          <a:p>
            <a:pPr marL="285750" indent="-285750">
              <a:buFont typeface="Wingdings" panose="05000000000000000000" charset="0"/>
              <a:buChar char=""/>
            </a:pPr>
            <a:r>
              <a:rPr lang="zh-CN" altLang="en-US"/>
              <a:t>攻击者知识：黑盒 </a:t>
            </a:r>
            <a:r>
              <a:rPr lang="en-US" altLang="zh-CN"/>
              <a:t>or </a:t>
            </a:r>
            <a:r>
              <a:rPr lang="zh-CN" altLang="en-US"/>
              <a:t>白盒</a:t>
            </a:r>
            <a:endParaRPr lang="zh-CN" altLang="en-US"/>
          </a:p>
          <a:p>
            <a:pPr marL="285750" indent="-285750">
              <a:buFont typeface="Wingdings" panose="05000000000000000000" charset="0"/>
              <a:buChar char=""/>
            </a:pPr>
            <a:r>
              <a:rPr lang="zh-CN" altLang="en-US"/>
              <a:t>攻击目标： 定向 </a:t>
            </a:r>
            <a:r>
              <a:rPr lang="en-US" altLang="zh-CN"/>
              <a:t>or </a:t>
            </a:r>
            <a:r>
              <a:rPr lang="zh-CN" altLang="en-US"/>
              <a:t>非定向</a:t>
            </a:r>
            <a:endParaRPr lang="zh-CN" altLang="en-US"/>
          </a:p>
          <a:p>
            <a:pPr marL="285750" indent="-285750">
              <a:buFont typeface="Wingdings" panose="05000000000000000000" charset="0"/>
              <a:buChar char=""/>
            </a:pPr>
            <a:r>
              <a:rPr lang="zh-CN" altLang="en-US"/>
              <a:t>攻击频度；单次 </a:t>
            </a:r>
            <a:r>
              <a:rPr lang="en-US" altLang="zh-CN"/>
              <a:t>or </a:t>
            </a:r>
            <a:r>
              <a:rPr lang="zh-CN" altLang="en-US"/>
              <a:t>迭代</a:t>
            </a:r>
            <a:endParaRPr lang="zh-CN" altLang="en-US"/>
          </a:p>
        </p:txBody>
      </p:sp>
      <p:sp>
        <p:nvSpPr>
          <p:cNvPr id="11" name="文本框 10"/>
          <p:cNvSpPr txBox="1"/>
          <p:nvPr/>
        </p:nvSpPr>
        <p:spPr>
          <a:xfrm>
            <a:off x="481965" y="4328160"/>
            <a:ext cx="2947670" cy="922020"/>
          </a:xfrm>
          <a:prstGeom prst="rect">
            <a:avLst/>
          </a:prstGeom>
          <a:noFill/>
        </p:spPr>
        <p:txBody>
          <a:bodyPr wrap="none" rtlCol="0">
            <a:spAutoFit/>
          </a:bodyPr>
          <a:p>
            <a:r>
              <a:rPr lang="zh-CN" altLang="en-US">
                <a:solidFill>
                  <a:srgbClr val="C00000"/>
                </a:solidFill>
              </a:rPr>
              <a:t>成因</a:t>
            </a:r>
            <a:endParaRPr lang="zh-CN" altLang="en-US"/>
          </a:p>
          <a:p>
            <a:r>
              <a:rPr lang="zh-CN" altLang="en-US"/>
              <a:t>盲区假说</a:t>
            </a:r>
            <a:r>
              <a:rPr lang="en-US" altLang="zh-CN"/>
              <a:t>[1]</a:t>
            </a:r>
            <a:r>
              <a:rPr lang="zh-CN" altLang="en-US"/>
              <a:t>、线性假说</a:t>
            </a:r>
            <a:r>
              <a:rPr lang="en-US" altLang="zh-CN"/>
              <a:t>[2]</a:t>
            </a:r>
            <a:endParaRPr lang="en-US" altLang="zh-CN"/>
          </a:p>
          <a:p>
            <a:r>
              <a:rPr lang="zh-CN" altLang="en-US"/>
              <a:t>决策面假说</a:t>
            </a:r>
            <a:r>
              <a:rPr lang="en-US" altLang="zh-CN"/>
              <a:t>[3]</a:t>
            </a:r>
            <a:r>
              <a:rPr lang="zh-CN" altLang="en-US"/>
              <a:t>、流形假说</a:t>
            </a:r>
            <a:r>
              <a:rPr lang="en-US" altLang="zh-CN"/>
              <a:t>[4]</a:t>
            </a:r>
            <a:endParaRPr lang="en-US" altLang="zh-CN"/>
          </a:p>
        </p:txBody>
      </p:sp>
      <p:pic>
        <p:nvPicPr>
          <p:cNvPr id="12" name="图片 11"/>
          <p:cNvPicPr>
            <a:picLocks noChangeAspect="1"/>
          </p:cNvPicPr>
          <p:nvPr/>
        </p:nvPicPr>
        <p:blipFill>
          <a:blip r:embed="rId3"/>
          <a:stretch>
            <a:fillRect/>
          </a:stretch>
        </p:blipFill>
        <p:spPr>
          <a:xfrm>
            <a:off x="3733800" y="2087245"/>
            <a:ext cx="3471545" cy="1727835"/>
          </a:xfrm>
          <a:prstGeom prst="rect">
            <a:avLst/>
          </a:prstGeom>
        </p:spPr>
      </p:pic>
      <p:sp>
        <p:nvSpPr>
          <p:cNvPr id="13" name="灯片编号占位符 12"/>
          <p:cNvSpPr>
            <a:spLocks noGrp="1"/>
          </p:cNvSpPr>
          <p:nvPr>
            <p:ph type="sldNum" sz="quarter" idx="12"/>
          </p:nvPr>
        </p:nvSpPr>
        <p:spPr/>
        <p:txBody>
          <a:bodyPr/>
          <a:p>
            <a:fld id="{6323507F-C63C-48C2-AD1A-5EB9F03238DF}" type="slidenum">
              <a:rPr lang="zh-CN" altLang="en-US" smtClean="0"/>
            </a:fld>
            <a:endParaRPr lang="zh-CN" altLang="en-US"/>
          </a:p>
        </p:txBody>
      </p:sp>
      <p:pic>
        <p:nvPicPr>
          <p:cNvPr id="2" name="图片 1"/>
          <p:cNvPicPr>
            <a:picLocks noChangeAspect="1"/>
          </p:cNvPicPr>
          <p:nvPr/>
        </p:nvPicPr>
        <p:blipFill>
          <a:blip r:embed="rId4"/>
          <a:stretch>
            <a:fillRect/>
          </a:stretch>
        </p:blipFill>
        <p:spPr>
          <a:xfrm>
            <a:off x="4034155" y="4328160"/>
            <a:ext cx="1701800" cy="1098550"/>
          </a:xfrm>
          <a:prstGeom prst="rect">
            <a:avLst/>
          </a:prstGeom>
        </p:spPr>
      </p:pic>
      <p:pic>
        <p:nvPicPr>
          <p:cNvPr id="5" name="图片 4"/>
          <p:cNvPicPr>
            <a:picLocks noChangeAspect="1"/>
          </p:cNvPicPr>
          <p:nvPr/>
        </p:nvPicPr>
        <p:blipFill>
          <a:blip r:embed="rId5"/>
          <a:stretch>
            <a:fillRect/>
          </a:stretch>
        </p:blipFill>
        <p:spPr>
          <a:xfrm>
            <a:off x="6008370" y="4279900"/>
            <a:ext cx="1864360" cy="1146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4.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可用性风险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对抗攻击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292735" y="6197600"/>
            <a:ext cx="4963160" cy="398780"/>
          </a:xfrm>
          <a:prstGeom prst="rect">
            <a:avLst/>
          </a:prstGeom>
          <a:noFill/>
        </p:spPr>
        <p:txBody>
          <a:bodyPr wrap="none" rtlCol="0">
            <a:spAutoFit/>
          </a:bodyPr>
          <a:p>
            <a:pPr algn="l"/>
            <a:r>
              <a:rPr lang="en-US" altLang="zh-CN" sz="1000"/>
              <a:t>[1]Szegedy, Christian, et al. “Intriguing properties of neural networks.”</a:t>
            </a:r>
            <a:endParaRPr lang="en-US" altLang="zh-CN" sz="1000"/>
          </a:p>
          <a:p>
            <a:pPr algn="l"/>
            <a:r>
              <a:rPr lang="en-US" altLang="zh-CN" sz="1000"/>
              <a:t>[2]Goodfellow I J, Shlens J, Szegedy C. Explaining and harnessing adversarial examples</a:t>
            </a:r>
            <a:endParaRPr lang="en-US" altLang="zh-CN" sz="1000"/>
          </a:p>
        </p:txBody>
      </p:sp>
      <p:sp>
        <p:nvSpPr>
          <p:cNvPr id="3" name="文本框 2"/>
          <p:cNvSpPr txBox="1"/>
          <p:nvPr/>
        </p:nvSpPr>
        <p:spPr>
          <a:xfrm>
            <a:off x="591820" y="1396365"/>
            <a:ext cx="1097280" cy="368300"/>
          </a:xfrm>
          <a:prstGeom prst="rect">
            <a:avLst/>
          </a:prstGeom>
          <a:noFill/>
        </p:spPr>
        <p:txBody>
          <a:bodyPr wrap="none" rtlCol="0">
            <a:spAutoFit/>
          </a:bodyPr>
          <a:p>
            <a:r>
              <a:rPr lang="zh-CN" altLang="en-US"/>
              <a:t>典型方法</a:t>
            </a:r>
            <a:endParaRPr lang="zh-CN" altLang="en-US"/>
          </a:p>
        </p:txBody>
      </p:sp>
      <p:sp>
        <p:nvSpPr>
          <p:cNvPr id="2" name="文本框 1"/>
          <p:cNvSpPr txBox="1"/>
          <p:nvPr/>
        </p:nvSpPr>
        <p:spPr>
          <a:xfrm>
            <a:off x="935355" y="2065655"/>
            <a:ext cx="1168400" cy="368300"/>
          </a:xfrm>
          <a:prstGeom prst="rect">
            <a:avLst/>
          </a:prstGeom>
          <a:noFill/>
        </p:spPr>
        <p:txBody>
          <a:bodyPr wrap="none" rtlCol="0">
            <a:spAutoFit/>
          </a:bodyPr>
          <a:p>
            <a:r>
              <a:rPr lang="en-US" altLang="zh-CN"/>
              <a:t>L-BFGS[1]</a:t>
            </a:r>
            <a:endParaRPr lang="en-US" altLang="zh-CN"/>
          </a:p>
        </p:txBody>
      </p:sp>
      <p:pic>
        <p:nvPicPr>
          <p:cNvPr id="5" name="图片 4"/>
          <p:cNvPicPr>
            <a:picLocks noChangeAspect="1"/>
          </p:cNvPicPr>
          <p:nvPr/>
        </p:nvPicPr>
        <p:blipFill>
          <a:blip r:embed="rId1"/>
          <a:stretch>
            <a:fillRect/>
          </a:stretch>
        </p:blipFill>
        <p:spPr>
          <a:xfrm>
            <a:off x="935355" y="2444750"/>
            <a:ext cx="1892300" cy="622300"/>
          </a:xfrm>
          <a:prstGeom prst="rect">
            <a:avLst/>
          </a:prstGeom>
        </p:spPr>
      </p:pic>
      <p:pic>
        <p:nvPicPr>
          <p:cNvPr id="6" name="图片 5"/>
          <p:cNvPicPr>
            <a:picLocks noChangeAspect="1"/>
          </p:cNvPicPr>
          <p:nvPr/>
        </p:nvPicPr>
        <p:blipFill>
          <a:blip r:embed="rId2"/>
          <a:stretch>
            <a:fillRect/>
          </a:stretch>
        </p:blipFill>
        <p:spPr>
          <a:xfrm>
            <a:off x="935355" y="3301365"/>
            <a:ext cx="4508500" cy="2336800"/>
          </a:xfrm>
          <a:prstGeom prst="rect">
            <a:avLst/>
          </a:prstGeom>
        </p:spPr>
      </p:pic>
      <p:pic>
        <p:nvPicPr>
          <p:cNvPr id="7" name="图片 6"/>
          <p:cNvPicPr>
            <a:picLocks noChangeAspect="1"/>
          </p:cNvPicPr>
          <p:nvPr/>
        </p:nvPicPr>
        <p:blipFill>
          <a:blip r:embed="rId3"/>
          <a:stretch>
            <a:fillRect/>
          </a:stretch>
        </p:blipFill>
        <p:spPr>
          <a:xfrm>
            <a:off x="5767705" y="3391535"/>
            <a:ext cx="4419600" cy="1574800"/>
          </a:xfrm>
          <a:prstGeom prst="rect">
            <a:avLst/>
          </a:prstGeom>
        </p:spPr>
      </p:pic>
      <p:pic>
        <p:nvPicPr>
          <p:cNvPr id="9" name="图片 8"/>
          <p:cNvPicPr>
            <a:picLocks noChangeAspect="1"/>
          </p:cNvPicPr>
          <p:nvPr/>
        </p:nvPicPr>
        <p:blipFill>
          <a:blip r:embed="rId4"/>
          <a:stretch>
            <a:fillRect/>
          </a:stretch>
        </p:blipFill>
        <p:spPr>
          <a:xfrm>
            <a:off x="5912485" y="2734945"/>
            <a:ext cx="1841500" cy="355600"/>
          </a:xfrm>
          <a:prstGeom prst="rect">
            <a:avLst/>
          </a:prstGeom>
        </p:spPr>
      </p:pic>
      <p:sp>
        <p:nvSpPr>
          <p:cNvPr id="10" name="文本框 9"/>
          <p:cNvSpPr txBox="1"/>
          <p:nvPr/>
        </p:nvSpPr>
        <p:spPr>
          <a:xfrm>
            <a:off x="6008370" y="2065655"/>
            <a:ext cx="954405" cy="368300"/>
          </a:xfrm>
          <a:prstGeom prst="rect">
            <a:avLst/>
          </a:prstGeom>
          <a:noFill/>
        </p:spPr>
        <p:txBody>
          <a:bodyPr wrap="none" rtlCol="0">
            <a:spAutoFit/>
          </a:bodyPr>
          <a:p>
            <a:r>
              <a:rPr lang="en-US" altLang="zh-CN"/>
              <a:t>FGSM[2]</a:t>
            </a:r>
            <a:endParaRPr lang="zh-CN" altLang="en-US"/>
          </a:p>
        </p:txBody>
      </p:sp>
      <p:sp>
        <p:nvSpPr>
          <p:cNvPr id="11" name="灯片编号占位符 10"/>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4.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可用性风险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对抗攻击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292735" y="6197600"/>
            <a:ext cx="6643370" cy="398780"/>
          </a:xfrm>
          <a:prstGeom prst="rect">
            <a:avLst/>
          </a:prstGeom>
          <a:noFill/>
        </p:spPr>
        <p:txBody>
          <a:bodyPr wrap="none" rtlCol="0">
            <a:spAutoFit/>
          </a:bodyPr>
          <a:p>
            <a:pPr algn="l"/>
            <a:r>
              <a:rPr lang="en-US" altLang="zh-CN" sz="1000"/>
              <a:t>[1]Papernot N, McDaniel P, Jha S, et al. The limitations of deep learning in adversarial settings</a:t>
            </a:r>
            <a:endParaRPr lang="en-US" altLang="zh-CN" sz="1000"/>
          </a:p>
          <a:p>
            <a:pPr algn="l"/>
            <a:r>
              <a:rPr lang="en-US" altLang="zh-CN" sz="1000"/>
              <a:t>[2]Moosavi-Dezfooli S M, Fawzi A, Frossard P. Deepfool: a simple and accurate method to fool deep neural networks</a:t>
            </a:r>
            <a:endParaRPr lang="en-US" altLang="zh-CN" sz="1000"/>
          </a:p>
        </p:txBody>
      </p:sp>
      <p:sp>
        <p:nvSpPr>
          <p:cNvPr id="3" name="文本框 2"/>
          <p:cNvSpPr txBox="1"/>
          <p:nvPr/>
        </p:nvSpPr>
        <p:spPr>
          <a:xfrm>
            <a:off x="591820" y="1396365"/>
            <a:ext cx="1097280" cy="368300"/>
          </a:xfrm>
          <a:prstGeom prst="rect">
            <a:avLst/>
          </a:prstGeom>
          <a:noFill/>
        </p:spPr>
        <p:txBody>
          <a:bodyPr wrap="none" rtlCol="0">
            <a:spAutoFit/>
          </a:bodyPr>
          <a:p>
            <a:r>
              <a:rPr lang="zh-CN" altLang="en-US"/>
              <a:t>典型方法</a:t>
            </a:r>
            <a:endParaRPr lang="zh-CN" altLang="en-US"/>
          </a:p>
        </p:txBody>
      </p:sp>
      <p:sp>
        <p:nvSpPr>
          <p:cNvPr id="2" name="文本框 1"/>
          <p:cNvSpPr txBox="1"/>
          <p:nvPr/>
        </p:nvSpPr>
        <p:spPr>
          <a:xfrm>
            <a:off x="749300" y="1852295"/>
            <a:ext cx="975995" cy="368300"/>
          </a:xfrm>
          <a:prstGeom prst="rect">
            <a:avLst/>
          </a:prstGeom>
          <a:noFill/>
        </p:spPr>
        <p:txBody>
          <a:bodyPr wrap="none" rtlCol="0">
            <a:spAutoFit/>
          </a:bodyPr>
          <a:p>
            <a:r>
              <a:rPr lang="en-US" altLang="zh-CN"/>
              <a:t>JSMA[1]</a:t>
            </a:r>
            <a:endParaRPr lang="en-US" altLang="zh-CN"/>
          </a:p>
        </p:txBody>
      </p:sp>
      <p:sp>
        <p:nvSpPr>
          <p:cNvPr id="10" name="文本框 9"/>
          <p:cNvSpPr txBox="1"/>
          <p:nvPr/>
        </p:nvSpPr>
        <p:spPr>
          <a:xfrm>
            <a:off x="5279390" y="1831340"/>
            <a:ext cx="1211580" cy="368300"/>
          </a:xfrm>
          <a:prstGeom prst="rect">
            <a:avLst/>
          </a:prstGeom>
          <a:noFill/>
        </p:spPr>
        <p:txBody>
          <a:bodyPr wrap="none" rtlCol="0">
            <a:spAutoFit/>
          </a:bodyPr>
          <a:p>
            <a:r>
              <a:rPr lang="en-US" altLang="zh-CN"/>
              <a:t>Deepfool[2]</a:t>
            </a:r>
            <a:endParaRPr lang="zh-CN" altLang="en-US"/>
          </a:p>
        </p:txBody>
      </p:sp>
      <p:pic>
        <p:nvPicPr>
          <p:cNvPr id="12" name="图片 11"/>
          <p:cNvPicPr>
            <a:picLocks noChangeAspect="1"/>
          </p:cNvPicPr>
          <p:nvPr/>
        </p:nvPicPr>
        <p:blipFill>
          <a:blip r:embed="rId1"/>
          <a:stretch>
            <a:fillRect/>
          </a:stretch>
        </p:blipFill>
        <p:spPr>
          <a:xfrm>
            <a:off x="769620" y="2308225"/>
            <a:ext cx="2616200" cy="596900"/>
          </a:xfrm>
          <a:prstGeom prst="rect">
            <a:avLst/>
          </a:prstGeom>
        </p:spPr>
      </p:pic>
      <p:pic>
        <p:nvPicPr>
          <p:cNvPr id="13" name="图片 12"/>
          <p:cNvPicPr>
            <a:picLocks noChangeAspect="1"/>
          </p:cNvPicPr>
          <p:nvPr/>
        </p:nvPicPr>
        <p:blipFill>
          <a:blip r:embed="rId2"/>
          <a:stretch>
            <a:fillRect/>
          </a:stretch>
        </p:blipFill>
        <p:spPr>
          <a:xfrm>
            <a:off x="749300" y="3029585"/>
            <a:ext cx="3898900" cy="774700"/>
          </a:xfrm>
          <a:prstGeom prst="rect">
            <a:avLst/>
          </a:prstGeom>
        </p:spPr>
      </p:pic>
      <p:pic>
        <p:nvPicPr>
          <p:cNvPr id="14" name="图片 13"/>
          <p:cNvPicPr>
            <a:picLocks noChangeAspect="1"/>
          </p:cNvPicPr>
          <p:nvPr/>
        </p:nvPicPr>
        <p:blipFill>
          <a:blip r:embed="rId3"/>
          <a:stretch>
            <a:fillRect/>
          </a:stretch>
        </p:blipFill>
        <p:spPr>
          <a:xfrm>
            <a:off x="9135745" y="1972945"/>
            <a:ext cx="2260600" cy="3479800"/>
          </a:xfrm>
          <a:prstGeom prst="rect">
            <a:avLst/>
          </a:prstGeom>
        </p:spPr>
      </p:pic>
      <p:pic>
        <p:nvPicPr>
          <p:cNvPr id="15" name="图片 14"/>
          <p:cNvPicPr>
            <a:picLocks noChangeAspect="1"/>
          </p:cNvPicPr>
          <p:nvPr/>
        </p:nvPicPr>
        <p:blipFill>
          <a:blip r:embed="rId4"/>
          <a:stretch>
            <a:fillRect/>
          </a:stretch>
        </p:blipFill>
        <p:spPr>
          <a:xfrm>
            <a:off x="5163185" y="2385060"/>
            <a:ext cx="3784600" cy="736600"/>
          </a:xfrm>
          <a:prstGeom prst="rect">
            <a:avLst/>
          </a:prstGeom>
        </p:spPr>
      </p:pic>
      <p:pic>
        <p:nvPicPr>
          <p:cNvPr id="16" name="图片 15"/>
          <p:cNvPicPr>
            <a:picLocks noChangeAspect="1"/>
          </p:cNvPicPr>
          <p:nvPr/>
        </p:nvPicPr>
        <p:blipFill>
          <a:blip r:embed="rId5"/>
          <a:stretch>
            <a:fillRect/>
          </a:stretch>
        </p:blipFill>
        <p:spPr>
          <a:xfrm>
            <a:off x="5279390" y="3484245"/>
            <a:ext cx="2336800" cy="812800"/>
          </a:xfrm>
          <a:prstGeom prst="rect">
            <a:avLst/>
          </a:prstGeom>
        </p:spPr>
      </p:pic>
      <p:sp>
        <p:nvSpPr>
          <p:cNvPr id="17" name="灯片编号占位符 16"/>
          <p:cNvSpPr>
            <a:spLocks noGrp="1"/>
          </p:cNvSpPr>
          <p:nvPr>
            <p:ph type="sldNum" sz="quarter" idx="12"/>
          </p:nvPr>
        </p:nvSpPr>
        <p:spPr/>
        <p:txBody>
          <a:bodyPr/>
          <a:p>
            <a:fld id="{6323507F-C63C-48C2-AD1A-5EB9F03238DF}" type="slidenum">
              <a:rPr lang="zh-CN" altLang="en-US" smtClean="0"/>
            </a:fld>
            <a:endParaRPr lang="zh-CN" altLang="en-US"/>
          </a:p>
        </p:txBody>
      </p:sp>
      <p:pic>
        <p:nvPicPr>
          <p:cNvPr id="5" name="图片 4"/>
          <p:cNvPicPr>
            <a:picLocks noChangeAspect="1"/>
          </p:cNvPicPr>
          <p:nvPr/>
        </p:nvPicPr>
        <p:blipFill>
          <a:blip r:embed="rId6"/>
          <a:stretch>
            <a:fillRect/>
          </a:stretch>
        </p:blipFill>
        <p:spPr>
          <a:xfrm>
            <a:off x="535305" y="4071620"/>
            <a:ext cx="4326255" cy="451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4.</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可用性风险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对抗攻击</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292735" y="6197600"/>
            <a:ext cx="4699000" cy="398780"/>
          </a:xfrm>
          <a:prstGeom prst="rect">
            <a:avLst/>
          </a:prstGeom>
          <a:noFill/>
        </p:spPr>
        <p:txBody>
          <a:bodyPr wrap="none" rtlCol="0">
            <a:spAutoFit/>
          </a:bodyPr>
          <a:p>
            <a:pPr algn="l"/>
            <a:r>
              <a:rPr lang="en-US" altLang="zh-CN" sz="1000"/>
              <a:t>[1]Su J, Vargas D V, Sakurai K. One pixel attack for fooling deep neural networks</a:t>
            </a:r>
            <a:endParaRPr lang="en-US" altLang="zh-CN" sz="1000"/>
          </a:p>
          <a:p>
            <a:pPr algn="l"/>
            <a:r>
              <a:rPr lang="en-US" altLang="zh-CN" sz="1000"/>
              <a:t>[2]Carlini N, Wagner D. Towards evaluating the robustness of neural networks</a:t>
            </a:r>
            <a:endParaRPr lang="en-US" altLang="zh-CN" sz="1000"/>
          </a:p>
        </p:txBody>
      </p:sp>
      <p:sp>
        <p:nvSpPr>
          <p:cNvPr id="3" name="文本框 2"/>
          <p:cNvSpPr txBox="1"/>
          <p:nvPr/>
        </p:nvSpPr>
        <p:spPr>
          <a:xfrm>
            <a:off x="591820" y="1597660"/>
            <a:ext cx="1097280" cy="368300"/>
          </a:xfrm>
          <a:prstGeom prst="rect">
            <a:avLst/>
          </a:prstGeom>
          <a:noFill/>
        </p:spPr>
        <p:txBody>
          <a:bodyPr wrap="none" rtlCol="0">
            <a:spAutoFit/>
          </a:bodyPr>
          <a:p>
            <a:r>
              <a:rPr lang="zh-CN" altLang="en-US"/>
              <a:t>典型方法</a:t>
            </a:r>
            <a:endParaRPr lang="zh-CN" altLang="en-US"/>
          </a:p>
        </p:txBody>
      </p:sp>
      <p:sp>
        <p:nvSpPr>
          <p:cNvPr id="2" name="文本框 1"/>
          <p:cNvSpPr txBox="1"/>
          <p:nvPr/>
        </p:nvSpPr>
        <p:spPr>
          <a:xfrm>
            <a:off x="687070" y="2124710"/>
            <a:ext cx="1373505" cy="368300"/>
          </a:xfrm>
          <a:prstGeom prst="rect">
            <a:avLst/>
          </a:prstGeom>
          <a:noFill/>
        </p:spPr>
        <p:txBody>
          <a:bodyPr wrap="none" rtlCol="0">
            <a:spAutoFit/>
          </a:bodyPr>
          <a:p>
            <a:r>
              <a:rPr lang="en-US" altLang="zh-CN"/>
              <a:t>One-Pixel[1]</a:t>
            </a:r>
            <a:endParaRPr lang="en-US" altLang="zh-CN"/>
          </a:p>
        </p:txBody>
      </p:sp>
      <p:sp>
        <p:nvSpPr>
          <p:cNvPr id="5" name="文本框 4"/>
          <p:cNvSpPr txBox="1"/>
          <p:nvPr/>
        </p:nvSpPr>
        <p:spPr>
          <a:xfrm>
            <a:off x="6560820" y="2124710"/>
            <a:ext cx="922655" cy="368300"/>
          </a:xfrm>
          <a:prstGeom prst="rect">
            <a:avLst/>
          </a:prstGeom>
          <a:noFill/>
        </p:spPr>
        <p:txBody>
          <a:bodyPr wrap="none" rtlCol="0">
            <a:spAutoFit/>
          </a:bodyPr>
          <a:p>
            <a:r>
              <a:rPr lang="en-US" altLang="zh-CN"/>
              <a:t>C&amp;W[2]</a:t>
            </a:r>
            <a:endParaRPr lang="zh-CN" altLang="en-US"/>
          </a:p>
        </p:txBody>
      </p:sp>
      <p:pic>
        <p:nvPicPr>
          <p:cNvPr id="6" name="图片 5"/>
          <p:cNvPicPr>
            <a:picLocks noChangeAspect="1"/>
          </p:cNvPicPr>
          <p:nvPr/>
        </p:nvPicPr>
        <p:blipFill>
          <a:blip r:embed="rId1"/>
          <a:stretch>
            <a:fillRect/>
          </a:stretch>
        </p:blipFill>
        <p:spPr>
          <a:xfrm>
            <a:off x="687070" y="2651760"/>
            <a:ext cx="1765300" cy="609600"/>
          </a:xfrm>
          <a:prstGeom prst="rect">
            <a:avLst/>
          </a:prstGeom>
        </p:spPr>
      </p:pic>
      <p:pic>
        <p:nvPicPr>
          <p:cNvPr id="7" name="图片 6"/>
          <p:cNvPicPr>
            <a:picLocks noChangeAspect="1"/>
          </p:cNvPicPr>
          <p:nvPr/>
        </p:nvPicPr>
        <p:blipFill>
          <a:blip r:embed="rId2"/>
          <a:stretch>
            <a:fillRect/>
          </a:stretch>
        </p:blipFill>
        <p:spPr>
          <a:xfrm>
            <a:off x="591820" y="3455035"/>
            <a:ext cx="4635500" cy="279400"/>
          </a:xfrm>
          <a:prstGeom prst="rect">
            <a:avLst/>
          </a:prstGeom>
        </p:spPr>
      </p:pic>
      <p:pic>
        <p:nvPicPr>
          <p:cNvPr id="9" name="图片 8"/>
          <p:cNvPicPr>
            <a:picLocks noChangeAspect="1"/>
          </p:cNvPicPr>
          <p:nvPr/>
        </p:nvPicPr>
        <p:blipFill>
          <a:blip r:embed="rId3"/>
          <a:stretch>
            <a:fillRect/>
          </a:stretch>
        </p:blipFill>
        <p:spPr>
          <a:xfrm>
            <a:off x="6388735" y="2651760"/>
            <a:ext cx="1879600" cy="558800"/>
          </a:xfrm>
          <a:prstGeom prst="rect">
            <a:avLst/>
          </a:prstGeom>
        </p:spPr>
      </p:pic>
      <p:pic>
        <p:nvPicPr>
          <p:cNvPr id="10" name="图片 9"/>
          <p:cNvPicPr>
            <a:picLocks noChangeAspect="1"/>
          </p:cNvPicPr>
          <p:nvPr/>
        </p:nvPicPr>
        <p:blipFill>
          <a:blip r:embed="rId4"/>
          <a:stretch>
            <a:fillRect/>
          </a:stretch>
        </p:blipFill>
        <p:spPr>
          <a:xfrm>
            <a:off x="6479540" y="3718560"/>
            <a:ext cx="3771900" cy="304800"/>
          </a:xfrm>
          <a:prstGeom prst="rect">
            <a:avLst/>
          </a:prstGeom>
        </p:spPr>
      </p:pic>
      <p:pic>
        <p:nvPicPr>
          <p:cNvPr id="11" name="图片 10"/>
          <p:cNvPicPr>
            <a:picLocks noChangeAspect="1"/>
          </p:cNvPicPr>
          <p:nvPr/>
        </p:nvPicPr>
        <p:blipFill>
          <a:blip r:embed="rId5"/>
          <a:stretch>
            <a:fillRect/>
          </a:stretch>
        </p:blipFill>
        <p:spPr>
          <a:xfrm>
            <a:off x="687070" y="3772535"/>
            <a:ext cx="1972310" cy="2386965"/>
          </a:xfrm>
          <a:prstGeom prst="rect">
            <a:avLst/>
          </a:prstGeom>
        </p:spPr>
      </p:pic>
      <p:pic>
        <p:nvPicPr>
          <p:cNvPr id="12" name="图片 11"/>
          <p:cNvPicPr>
            <a:picLocks noChangeAspect="1"/>
          </p:cNvPicPr>
          <p:nvPr/>
        </p:nvPicPr>
        <p:blipFill>
          <a:blip r:embed="rId6"/>
          <a:stretch>
            <a:fillRect/>
          </a:stretch>
        </p:blipFill>
        <p:spPr>
          <a:xfrm>
            <a:off x="6576060" y="4142105"/>
            <a:ext cx="2075180" cy="2181225"/>
          </a:xfrm>
          <a:prstGeom prst="rect">
            <a:avLst/>
          </a:prstGeom>
        </p:spPr>
      </p:pic>
      <p:sp>
        <p:nvSpPr>
          <p:cNvPr id="13" name="灯片编号占位符 12"/>
          <p:cNvSpPr>
            <a:spLocks noGrp="1"/>
          </p:cNvSpPr>
          <p:nvPr>
            <p:ph type="sldNum" sz="quarter" idx="12"/>
          </p:nvPr>
        </p:nvSpPr>
        <p:spPr/>
        <p:txBody>
          <a:bodyPr/>
          <a:p>
            <a:fld id="{6323507F-C63C-48C2-AD1A-5EB9F03238DF}" type="slidenum">
              <a:rPr lang="zh-CN" altLang="en-US" smtClean="0"/>
            </a:fld>
            <a:endParaRPr lang="zh-CN" altLang="en-US"/>
          </a:p>
        </p:txBody>
      </p:sp>
      <p:pic>
        <p:nvPicPr>
          <p:cNvPr id="14" name="图片 13"/>
          <p:cNvPicPr>
            <a:picLocks noChangeAspect="1"/>
          </p:cNvPicPr>
          <p:nvPr/>
        </p:nvPicPr>
        <p:blipFill>
          <a:blip r:embed="rId7"/>
          <a:stretch>
            <a:fillRect/>
          </a:stretch>
        </p:blipFill>
        <p:spPr>
          <a:xfrm>
            <a:off x="180975" y="1086485"/>
            <a:ext cx="4137025" cy="2965450"/>
          </a:xfrm>
          <a:prstGeom prst="rect">
            <a:avLst/>
          </a:prstGeom>
        </p:spPr>
      </p:pic>
      <p:pic>
        <p:nvPicPr>
          <p:cNvPr id="15" name="图片 14"/>
          <p:cNvPicPr>
            <a:picLocks noChangeAspect="1"/>
          </p:cNvPicPr>
          <p:nvPr/>
        </p:nvPicPr>
        <p:blipFill>
          <a:blip r:embed="rId8"/>
          <a:stretch>
            <a:fillRect/>
          </a:stretch>
        </p:blipFill>
        <p:spPr>
          <a:xfrm>
            <a:off x="4248785" y="1086485"/>
            <a:ext cx="4019550" cy="2614295"/>
          </a:xfrm>
          <a:prstGeom prst="rect">
            <a:avLst/>
          </a:prstGeom>
        </p:spPr>
      </p:pic>
      <p:pic>
        <p:nvPicPr>
          <p:cNvPr id="16" name="图片 15"/>
          <p:cNvPicPr>
            <a:picLocks noChangeAspect="1"/>
          </p:cNvPicPr>
          <p:nvPr/>
        </p:nvPicPr>
        <p:blipFill>
          <a:blip r:embed="rId9"/>
          <a:stretch>
            <a:fillRect/>
          </a:stretch>
        </p:blipFill>
        <p:spPr>
          <a:xfrm>
            <a:off x="113665" y="3772535"/>
            <a:ext cx="4204335" cy="2823845"/>
          </a:xfrm>
          <a:prstGeom prst="rect">
            <a:avLst/>
          </a:prstGeom>
        </p:spPr>
      </p:pic>
      <p:pic>
        <p:nvPicPr>
          <p:cNvPr id="17" name="图片 16"/>
          <p:cNvPicPr>
            <a:picLocks noChangeAspect="1"/>
          </p:cNvPicPr>
          <p:nvPr/>
        </p:nvPicPr>
        <p:blipFill>
          <a:blip r:embed="rId10"/>
          <a:stretch>
            <a:fillRect/>
          </a:stretch>
        </p:blipFill>
        <p:spPr>
          <a:xfrm>
            <a:off x="4318000" y="3700780"/>
            <a:ext cx="4018915" cy="2781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4.</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可用性风险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防御</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180975" y="5865495"/>
            <a:ext cx="6871335" cy="706755"/>
          </a:xfrm>
          <a:prstGeom prst="rect">
            <a:avLst/>
          </a:prstGeom>
          <a:noFill/>
        </p:spPr>
        <p:txBody>
          <a:bodyPr wrap="none" rtlCol="0">
            <a:spAutoFit/>
          </a:bodyPr>
          <a:p>
            <a:pPr algn="l"/>
            <a:r>
              <a:rPr lang="en-US" altLang="zh-CN" sz="1000"/>
              <a:t>[1]Xu W, Evans D, Qi Y. Feature squeezing: Detecting adversarial examples in deep neural networks</a:t>
            </a:r>
            <a:endParaRPr lang="en-US" altLang="zh-CN" sz="1000"/>
          </a:p>
          <a:p>
            <a:pPr algn="l"/>
            <a:r>
              <a:rPr lang="en-US" altLang="zh-CN" sz="1000"/>
              <a:t>[2]Meng D, Chen H. Magnet: a two-pronged defense against adversarial examples</a:t>
            </a:r>
            <a:endParaRPr lang="en-US" altLang="zh-CN" sz="1000"/>
          </a:p>
          <a:p>
            <a:pPr algn="l"/>
            <a:r>
              <a:rPr lang="en-US" altLang="zh-CN" sz="1000"/>
              <a:t>[3]Madry A, Makelov A, Schmidt L, et al. Towards Deep Learning Models Resistant to Adversarial Attacks</a:t>
            </a:r>
            <a:endParaRPr lang="en-US" altLang="zh-CN" sz="1000"/>
          </a:p>
          <a:p>
            <a:pPr algn="l"/>
            <a:r>
              <a:rPr lang="en-US" altLang="zh-CN" sz="1000"/>
              <a:t>[4]Papernot N, McDaniel P, Wu X, et al. Distillation as a defense to adversarial perturbations against deep neural networks</a:t>
            </a:r>
            <a:endParaRPr lang="en-US" altLang="zh-CN" sz="1000"/>
          </a:p>
        </p:txBody>
      </p:sp>
      <p:sp>
        <p:nvSpPr>
          <p:cNvPr id="3" name="文本框 2"/>
          <p:cNvSpPr txBox="1"/>
          <p:nvPr/>
        </p:nvSpPr>
        <p:spPr>
          <a:xfrm>
            <a:off x="591820" y="1597660"/>
            <a:ext cx="3165475" cy="2030095"/>
          </a:xfrm>
          <a:prstGeom prst="rect">
            <a:avLst/>
          </a:prstGeom>
          <a:noFill/>
        </p:spPr>
        <p:txBody>
          <a:bodyPr wrap="none" rtlCol="0">
            <a:spAutoFit/>
          </a:bodyPr>
          <a:p>
            <a:pPr algn="l"/>
            <a:r>
              <a:rPr lang="zh-CN" altLang="en-US"/>
              <a:t>防御</a:t>
            </a:r>
            <a:endParaRPr lang="zh-CN" altLang="en-US"/>
          </a:p>
          <a:p>
            <a:pPr algn="l"/>
            <a:r>
              <a:rPr lang="zh-CN" altLang="en-US"/>
              <a:t>面向数据</a:t>
            </a:r>
            <a:endParaRPr lang="zh-CN" altLang="en-US"/>
          </a:p>
          <a:p>
            <a:pPr algn="l"/>
            <a:r>
              <a:rPr lang="en-US" altLang="zh-CN"/>
              <a:t>	</a:t>
            </a:r>
            <a:r>
              <a:rPr lang="zh-CN" altLang="en-US"/>
              <a:t>检测</a:t>
            </a:r>
            <a:r>
              <a:rPr lang="en-US" altLang="zh-CN"/>
              <a:t>:</a:t>
            </a:r>
            <a:r>
              <a:rPr lang="zh-CN" altLang="en-US">
                <a:sym typeface="+mn-ea"/>
              </a:rPr>
              <a:t>特征挤压</a:t>
            </a:r>
            <a:r>
              <a:rPr lang="en-US" altLang="zh-CN"/>
              <a:t>[1]</a:t>
            </a:r>
            <a:endParaRPr lang="zh-CN" altLang="en-US"/>
          </a:p>
          <a:p>
            <a:pPr algn="l"/>
            <a:r>
              <a:rPr lang="en-US" altLang="zh-CN"/>
              <a:t>	</a:t>
            </a:r>
            <a:r>
              <a:rPr lang="zh-CN" altLang="en-US"/>
              <a:t>失效</a:t>
            </a:r>
            <a:r>
              <a:rPr lang="en-US" altLang="zh-CN"/>
              <a:t>:</a:t>
            </a:r>
            <a:r>
              <a:rPr lang="en-US" altLang="zh-CN">
                <a:sym typeface="+mn-ea"/>
              </a:rPr>
              <a:t>MagNe</a:t>
            </a:r>
            <a:r>
              <a:rPr lang="en-US" altLang="zh-CN"/>
              <a:t>[2]</a:t>
            </a:r>
            <a:endParaRPr lang="zh-CN" altLang="en-US"/>
          </a:p>
          <a:p>
            <a:pPr algn="l"/>
            <a:r>
              <a:rPr lang="zh-CN" altLang="en-US"/>
              <a:t>面向模型</a:t>
            </a:r>
            <a:endParaRPr lang="zh-CN" altLang="en-US"/>
          </a:p>
          <a:p>
            <a:pPr algn="l"/>
            <a:r>
              <a:rPr lang="en-US" altLang="zh-CN"/>
              <a:t>	</a:t>
            </a:r>
            <a:r>
              <a:rPr lang="zh-CN" altLang="en-US"/>
              <a:t>训练中：对抗训练</a:t>
            </a:r>
            <a:r>
              <a:rPr lang="en-US" altLang="zh-CN"/>
              <a:t>[3]</a:t>
            </a:r>
            <a:endParaRPr lang="zh-CN" altLang="en-US"/>
          </a:p>
          <a:p>
            <a:pPr algn="l"/>
            <a:r>
              <a:rPr lang="en-US" altLang="zh-CN"/>
              <a:t>	</a:t>
            </a:r>
            <a:r>
              <a:rPr lang="zh-CN" altLang="en-US"/>
              <a:t>训练后：防御蒸馏</a:t>
            </a:r>
            <a:r>
              <a:rPr lang="en-US" altLang="zh-CN"/>
              <a:t>[4]</a:t>
            </a:r>
            <a:endParaRPr lang="en-US" altLang="zh-CN"/>
          </a:p>
        </p:txBody>
      </p:sp>
      <p:sp>
        <p:nvSpPr>
          <p:cNvPr id="2" name="灯片编号占位符 1"/>
          <p:cNvSpPr>
            <a:spLocks noGrp="1"/>
          </p:cNvSpPr>
          <p:nvPr>
            <p:ph type="sldNum" sz="quarter" idx="12"/>
          </p:nvPr>
        </p:nvSpPr>
        <p:spPr/>
        <p:txBody>
          <a:bodyPr/>
          <a:p>
            <a:fld id="{6323507F-C63C-48C2-AD1A-5EB9F03238D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555355" y="1941830"/>
            <a:ext cx="3191510" cy="1342390"/>
          </a:xfrm>
          <a:prstGeom prst="rect">
            <a:avLst/>
          </a:prstGeom>
        </p:spPr>
      </p:pic>
      <p:pic>
        <p:nvPicPr>
          <p:cNvPr id="6" name="图片 5"/>
          <p:cNvPicPr>
            <a:picLocks noChangeAspect="1"/>
          </p:cNvPicPr>
          <p:nvPr/>
        </p:nvPicPr>
        <p:blipFill>
          <a:blip r:embed="rId2"/>
          <a:stretch>
            <a:fillRect/>
          </a:stretch>
        </p:blipFill>
        <p:spPr>
          <a:xfrm>
            <a:off x="4022725" y="1899920"/>
            <a:ext cx="4457700" cy="1384300"/>
          </a:xfrm>
          <a:prstGeom prst="rect">
            <a:avLst/>
          </a:prstGeom>
        </p:spPr>
      </p:pic>
      <p:pic>
        <p:nvPicPr>
          <p:cNvPr id="7" name="图片 6"/>
          <p:cNvPicPr>
            <a:picLocks noChangeAspect="1"/>
          </p:cNvPicPr>
          <p:nvPr/>
        </p:nvPicPr>
        <p:blipFill>
          <a:blip r:embed="rId3"/>
          <a:stretch>
            <a:fillRect/>
          </a:stretch>
        </p:blipFill>
        <p:spPr>
          <a:xfrm>
            <a:off x="696595" y="3979545"/>
            <a:ext cx="3060700" cy="736600"/>
          </a:xfrm>
          <a:prstGeom prst="rect">
            <a:avLst/>
          </a:prstGeom>
        </p:spPr>
      </p:pic>
      <p:pic>
        <p:nvPicPr>
          <p:cNvPr id="9" name="图片 8"/>
          <p:cNvPicPr>
            <a:picLocks noChangeAspect="1"/>
          </p:cNvPicPr>
          <p:nvPr/>
        </p:nvPicPr>
        <p:blipFill>
          <a:blip r:embed="rId4"/>
          <a:stretch>
            <a:fillRect/>
          </a:stretch>
        </p:blipFill>
        <p:spPr>
          <a:xfrm>
            <a:off x="4022725" y="3656330"/>
            <a:ext cx="3662045" cy="1383665"/>
          </a:xfrm>
          <a:prstGeom prst="rect">
            <a:avLst/>
          </a:prstGeom>
        </p:spPr>
      </p:pic>
      <p:pic>
        <p:nvPicPr>
          <p:cNvPr id="10" name="图片 9"/>
          <p:cNvPicPr>
            <a:picLocks noChangeAspect="1"/>
          </p:cNvPicPr>
          <p:nvPr/>
        </p:nvPicPr>
        <p:blipFill>
          <a:blip r:embed="rId5"/>
          <a:stretch>
            <a:fillRect/>
          </a:stretch>
        </p:blipFill>
        <p:spPr>
          <a:xfrm>
            <a:off x="7829550" y="3656330"/>
            <a:ext cx="2324100" cy="404495"/>
          </a:xfrm>
          <a:prstGeom prst="rect">
            <a:avLst/>
          </a:prstGeom>
        </p:spPr>
      </p:pic>
      <p:pic>
        <p:nvPicPr>
          <p:cNvPr id="11" name="图片 10"/>
          <p:cNvPicPr>
            <a:picLocks noChangeAspect="1"/>
          </p:cNvPicPr>
          <p:nvPr/>
        </p:nvPicPr>
        <p:blipFill>
          <a:blip r:embed="rId6"/>
          <a:stretch>
            <a:fillRect/>
          </a:stretch>
        </p:blipFill>
        <p:spPr>
          <a:xfrm>
            <a:off x="7829550" y="4114800"/>
            <a:ext cx="2042160" cy="466725"/>
          </a:xfrm>
          <a:prstGeom prst="rect">
            <a:avLst/>
          </a:prstGeom>
        </p:spPr>
      </p:pic>
      <p:pic>
        <p:nvPicPr>
          <p:cNvPr id="12" name="图片 11"/>
          <p:cNvPicPr>
            <a:picLocks noChangeAspect="1"/>
          </p:cNvPicPr>
          <p:nvPr/>
        </p:nvPicPr>
        <p:blipFill>
          <a:blip r:embed="rId7"/>
          <a:stretch>
            <a:fillRect/>
          </a:stretch>
        </p:blipFill>
        <p:spPr>
          <a:xfrm>
            <a:off x="7829550" y="4691380"/>
            <a:ext cx="2742565" cy="488950"/>
          </a:xfrm>
          <a:prstGeom prst="rect">
            <a:avLst/>
          </a:prstGeom>
        </p:spPr>
      </p:pic>
      <p:pic>
        <p:nvPicPr>
          <p:cNvPr id="14" name="图片 13"/>
          <p:cNvPicPr>
            <a:picLocks noChangeAspect="1"/>
          </p:cNvPicPr>
          <p:nvPr/>
        </p:nvPicPr>
        <p:blipFill>
          <a:blip r:embed="rId8"/>
          <a:stretch>
            <a:fillRect/>
          </a:stretch>
        </p:blipFill>
        <p:spPr>
          <a:xfrm>
            <a:off x="7684770" y="5491480"/>
            <a:ext cx="2743835" cy="8439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纲要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9194165" cy="3415030"/>
          </a:xfrm>
          <a:prstGeom prst="rect">
            <a:avLst/>
          </a:prstGeom>
          <a:noFill/>
        </p:spPr>
        <p:txBody>
          <a:bodyPr wrap="none" rtlCol="0">
            <a:spAutoFit/>
          </a:bodyPr>
          <a:p>
            <a:pPr marL="571500" indent="-571500" algn="l">
              <a:buFont typeface="Wingdings" panose="05000000000000000000" charset="0"/>
              <a:buChar char=""/>
            </a:pPr>
            <a:r>
              <a:rPr lang="zh-CN" altLang="en-US" sz="3600">
                <a:solidFill>
                  <a:schemeClr val="tx1"/>
                </a:solidFill>
              </a:rPr>
              <a:t>从</a:t>
            </a:r>
            <a:r>
              <a:rPr lang="en-US" altLang="zh-CN" sz="3600">
                <a:solidFill>
                  <a:schemeClr val="tx1"/>
                </a:solidFill>
              </a:rPr>
              <a:t>ChatGPT</a:t>
            </a:r>
            <a:r>
              <a:rPr lang="zh-CN" altLang="en-US" sz="3600">
                <a:solidFill>
                  <a:schemeClr val="tx1"/>
                </a:solidFill>
              </a:rPr>
              <a:t>说起</a:t>
            </a:r>
            <a:endParaRPr lang="zh-CN" altLang="en-US" sz="3600"/>
          </a:p>
          <a:p>
            <a:pPr marL="571500" indent="-571500" algn="l">
              <a:buFont typeface="Wingdings" panose="05000000000000000000" charset="0"/>
              <a:buChar char=""/>
            </a:pPr>
            <a:r>
              <a:rPr lang="zh-CN" altLang="en-US" sz="3600">
                <a:solidFill>
                  <a:schemeClr val="tx1"/>
                </a:solidFill>
              </a:rPr>
              <a:t>机密性</a:t>
            </a:r>
            <a:r>
              <a:rPr lang="en-US" altLang="zh-CN" sz="3600">
                <a:solidFill>
                  <a:schemeClr val="tx1"/>
                </a:solidFill>
              </a:rPr>
              <a:t>(Confidentiality)</a:t>
            </a:r>
            <a:r>
              <a:rPr lang="zh-CN" altLang="en-US" sz="3600">
                <a:solidFill>
                  <a:schemeClr val="tx1"/>
                </a:solidFill>
              </a:rPr>
              <a:t>风险：数据隐私攻防</a:t>
            </a:r>
            <a:endParaRPr lang="zh-CN" altLang="en-US" sz="3600"/>
          </a:p>
          <a:p>
            <a:pPr marL="571500" indent="-571500" algn="l">
              <a:buFont typeface="Wingdings" panose="05000000000000000000" charset="0"/>
              <a:buChar char=""/>
            </a:pPr>
            <a:r>
              <a:rPr lang="zh-CN" altLang="en-US" sz="3600">
                <a:solidFill>
                  <a:schemeClr val="tx1"/>
                </a:solidFill>
              </a:rPr>
              <a:t>完整性</a:t>
            </a:r>
            <a:r>
              <a:rPr lang="en-US" altLang="zh-CN" sz="3600">
                <a:solidFill>
                  <a:schemeClr val="tx1"/>
                </a:solidFill>
              </a:rPr>
              <a:t>(Integrity)</a:t>
            </a:r>
            <a:r>
              <a:rPr lang="zh-CN" altLang="en-US" sz="3600">
                <a:solidFill>
                  <a:schemeClr val="tx1"/>
                </a:solidFill>
                <a:sym typeface="+mn-ea"/>
              </a:rPr>
              <a:t>风险</a:t>
            </a:r>
            <a:r>
              <a:rPr lang="zh-CN" altLang="en-US" sz="3600">
                <a:solidFill>
                  <a:schemeClr val="tx1"/>
                </a:solidFill>
              </a:rPr>
              <a:t>：后门攻防</a:t>
            </a:r>
            <a:endParaRPr lang="zh-CN" altLang="en-US" sz="3600"/>
          </a:p>
          <a:p>
            <a:pPr marL="571500" indent="-571500" algn="l">
              <a:buFont typeface="Wingdings" panose="05000000000000000000" charset="0"/>
              <a:buChar char=""/>
            </a:pPr>
            <a:r>
              <a:rPr lang="zh-CN" altLang="en-US" sz="3600">
                <a:solidFill>
                  <a:schemeClr val="tx1"/>
                </a:solidFill>
              </a:rPr>
              <a:t>可用性</a:t>
            </a:r>
            <a:r>
              <a:rPr lang="en-US" altLang="zh-CN" sz="3600">
                <a:solidFill>
                  <a:schemeClr val="tx1"/>
                </a:solidFill>
              </a:rPr>
              <a:t>(Availability)</a:t>
            </a:r>
            <a:r>
              <a:rPr lang="zh-CN" altLang="en-US" sz="3600">
                <a:solidFill>
                  <a:schemeClr val="tx1"/>
                </a:solidFill>
                <a:sym typeface="+mn-ea"/>
              </a:rPr>
              <a:t>风险</a:t>
            </a:r>
            <a:r>
              <a:rPr lang="zh-CN" altLang="en-US" sz="3600">
                <a:solidFill>
                  <a:schemeClr val="tx1"/>
                </a:solidFill>
              </a:rPr>
              <a:t>：对抗攻防</a:t>
            </a:r>
            <a:endParaRPr lang="zh-CN" altLang="en-US" sz="3600"/>
          </a:p>
          <a:p>
            <a:pPr marL="571500" indent="-571500" algn="l">
              <a:buFont typeface="Wingdings" panose="05000000000000000000" charset="0"/>
              <a:buChar char=""/>
            </a:pPr>
            <a:r>
              <a:rPr lang="zh-CN" altLang="en-US" sz="3600">
                <a:solidFill>
                  <a:srgbClr val="C00000"/>
                </a:solidFill>
              </a:rPr>
              <a:t>总结</a:t>
            </a:r>
            <a:endParaRPr lang="zh-CN" altLang="en-US" sz="3600"/>
          </a:p>
          <a:p>
            <a:pPr marL="571500" indent="-571500">
              <a:buFont typeface="Wingdings" panose="05000000000000000000" charset="0"/>
              <a:buChar char=""/>
            </a:pPr>
            <a:endParaRPr lang="en-US" altLang="zh-CN" sz="3600"/>
          </a:p>
        </p:txBody>
      </p:sp>
      <p:sp>
        <p:nvSpPr>
          <p:cNvPr id="2" name="灯片编号占位符 1"/>
          <p:cNvSpPr>
            <a:spLocks noGrp="1"/>
          </p:cNvSpPr>
          <p:nvPr>
            <p:ph type="sldNum" sz="quarter" idx="12"/>
          </p:nvPr>
        </p:nvSpPr>
        <p:spPr>
          <a:xfrm>
            <a:off x="8610600" y="6297295"/>
            <a:ext cx="2743200" cy="365125"/>
          </a:xfrm>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21300" y="3703955"/>
            <a:ext cx="5698490" cy="25933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altLang="zh-CN" sz="2000" b="1" dirty="0">
                <a:solidFill>
                  <a:schemeClr val="bg1"/>
                </a:solidFill>
                <a:latin typeface="思源黑体 CN Bold" panose="020B0800000000000000" pitchFamily="34" charset="-122"/>
                <a:ea typeface="思源黑体 CN Bold" panose="020B0800000000000000" pitchFamily="34" charset="-122"/>
              </a:rPr>
              <a:t>1. </a:t>
            </a:r>
            <a:r>
              <a:rPr lang="zh-CN" altLang="en-US" sz="2000" b="1" dirty="0">
                <a:solidFill>
                  <a:schemeClr val="bg1"/>
                </a:solidFill>
                <a:latin typeface="思源黑体 CN Bold" panose="020B0800000000000000" pitchFamily="34" charset="-122"/>
                <a:ea typeface="思源黑体 CN Bold" panose="020B0800000000000000" pitchFamily="34" charset="-122"/>
              </a:rPr>
              <a:t>从</a:t>
            </a:r>
            <a:r>
              <a:rPr lang="en-US" altLang="zh-CN" sz="2000" b="1" dirty="0">
                <a:solidFill>
                  <a:schemeClr val="bg1"/>
                </a:solidFill>
                <a:latin typeface="思源黑体 CN Bold" panose="020B0800000000000000" pitchFamily="34" charset="-122"/>
                <a:ea typeface="思源黑体 CN Bold" panose="020B0800000000000000" pitchFamily="34" charset="-122"/>
              </a:rPr>
              <a:t>ChatGPT</a:t>
            </a:r>
            <a:r>
              <a:rPr lang="zh-CN" altLang="en-US" sz="2000" b="1" dirty="0">
                <a:solidFill>
                  <a:schemeClr val="bg1"/>
                </a:solidFill>
                <a:latin typeface="思源黑体 CN Bold" panose="020B0800000000000000" pitchFamily="34" charset="-122"/>
                <a:ea typeface="思源黑体 CN Bold" panose="020B0800000000000000" pitchFamily="34" charset="-122"/>
              </a:rPr>
              <a:t>说起</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3392170" cy="368300"/>
          </a:xfrm>
          <a:prstGeom prst="rect">
            <a:avLst/>
          </a:prstGeom>
          <a:noFill/>
        </p:spPr>
        <p:txBody>
          <a:bodyPr wrap="none" rtlCol="0">
            <a:spAutoFit/>
          </a:bodyPr>
          <a:p>
            <a:r>
              <a:rPr lang="en-US" altLang="zh-CN"/>
              <a:t>AI for Security:Attack &amp; Defense</a:t>
            </a:r>
            <a:endParaRPr lang="zh-CN" altLang="en-US"/>
          </a:p>
        </p:txBody>
      </p:sp>
      <p:pic>
        <p:nvPicPr>
          <p:cNvPr id="6" name="图片 5"/>
          <p:cNvPicPr>
            <a:picLocks noChangeAspect="1"/>
          </p:cNvPicPr>
          <p:nvPr/>
        </p:nvPicPr>
        <p:blipFill>
          <a:blip r:embed="rId1"/>
          <a:stretch>
            <a:fillRect/>
          </a:stretch>
        </p:blipFill>
        <p:spPr>
          <a:xfrm>
            <a:off x="5484495" y="1674495"/>
            <a:ext cx="1847850" cy="1713865"/>
          </a:xfrm>
          <a:prstGeom prst="rect">
            <a:avLst/>
          </a:prstGeom>
        </p:spPr>
      </p:pic>
      <p:pic>
        <p:nvPicPr>
          <p:cNvPr id="7" name="图片 6"/>
          <p:cNvPicPr>
            <a:picLocks noChangeAspect="1"/>
          </p:cNvPicPr>
          <p:nvPr/>
        </p:nvPicPr>
        <p:blipFill>
          <a:blip r:embed="rId2"/>
          <a:stretch>
            <a:fillRect/>
          </a:stretch>
        </p:blipFill>
        <p:spPr>
          <a:xfrm>
            <a:off x="331470" y="1729740"/>
            <a:ext cx="4507865" cy="4230370"/>
          </a:xfrm>
          <a:prstGeom prst="rect">
            <a:avLst/>
          </a:prstGeom>
        </p:spPr>
      </p:pic>
      <p:sp>
        <p:nvSpPr>
          <p:cNvPr id="8" name="文本框 7"/>
          <p:cNvSpPr txBox="1"/>
          <p:nvPr/>
        </p:nvSpPr>
        <p:spPr>
          <a:xfrm>
            <a:off x="330835" y="6356350"/>
            <a:ext cx="2630170" cy="245110"/>
          </a:xfrm>
          <a:prstGeom prst="rect">
            <a:avLst/>
          </a:prstGeom>
          <a:noFill/>
        </p:spPr>
        <p:txBody>
          <a:bodyPr wrap="none" rtlCol="0">
            <a:spAutoFit/>
          </a:bodyPr>
          <a:p>
            <a:pPr algn="l"/>
            <a:r>
              <a:rPr lang="en-US" altLang="zh-CN" sz="1000"/>
              <a:t>[1] https://www.secrss.com/articles/49912</a:t>
            </a:r>
            <a:endParaRPr lang="en-US" altLang="zh-CN" sz="1000"/>
          </a:p>
        </p:txBody>
      </p:sp>
      <p:pic>
        <p:nvPicPr>
          <p:cNvPr id="9" name="图片 8"/>
          <p:cNvPicPr>
            <a:picLocks noChangeAspect="1"/>
          </p:cNvPicPr>
          <p:nvPr/>
        </p:nvPicPr>
        <p:blipFill>
          <a:blip r:embed="rId3"/>
          <a:stretch>
            <a:fillRect/>
          </a:stretch>
        </p:blipFill>
        <p:spPr>
          <a:xfrm>
            <a:off x="5484495" y="3676650"/>
            <a:ext cx="5538470" cy="2007235"/>
          </a:xfrm>
          <a:prstGeom prst="rect">
            <a:avLst/>
          </a:prstGeom>
        </p:spPr>
      </p:pic>
      <p:pic>
        <p:nvPicPr>
          <p:cNvPr id="10" name="图片 9"/>
          <p:cNvPicPr>
            <a:picLocks noChangeAspect="1"/>
          </p:cNvPicPr>
          <p:nvPr/>
        </p:nvPicPr>
        <p:blipFill>
          <a:blip r:embed="rId4"/>
          <a:stretch>
            <a:fillRect/>
          </a:stretch>
        </p:blipFill>
        <p:spPr>
          <a:xfrm>
            <a:off x="7396480" y="1674495"/>
            <a:ext cx="4050030" cy="1713230"/>
          </a:xfrm>
          <a:prstGeom prst="rect">
            <a:avLst/>
          </a:prstGeom>
        </p:spPr>
      </p:pic>
      <p:sp>
        <p:nvSpPr>
          <p:cNvPr id="2" name="灯片编号占位符 1"/>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5.</a:t>
            </a:r>
            <a:r>
              <a:rPr lang="zh-CN" altLang="en-US" sz="2000" b="1" dirty="0">
                <a:solidFill>
                  <a:schemeClr val="bg1"/>
                </a:solidFill>
                <a:latin typeface="思源黑体 CN Bold" panose="020B0800000000000000" pitchFamily="34" charset="-122"/>
                <a:ea typeface="思源黑体 CN Bold" panose="020B0800000000000000" pitchFamily="34" charset="-122"/>
              </a:rPr>
              <a:t>总结</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p:cNvSpPr txBox="1"/>
          <p:nvPr/>
        </p:nvSpPr>
        <p:spPr>
          <a:xfrm>
            <a:off x="313690" y="6197600"/>
            <a:ext cx="6684010" cy="398780"/>
          </a:xfrm>
          <a:prstGeom prst="rect">
            <a:avLst/>
          </a:prstGeom>
          <a:noFill/>
        </p:spPr>
        <p:txBody>
          <a:bodyPr wrap="none" rtlCol="0">
            <a:spAutoFit/>
          </a:bodyPr>
          <a:p>
            <a:pPr algn="l"/>
            <a:r>
              <a:rPr lang="en-US" altLang="zh-CN" sz="1000">
                <a:sym typeface="+mn-ea"/>
              </a:rPr>
              <a:t>[1]</a:t>
            </a:r>
            <a:r>
              <a:rPr lang="zh-CN" altLang="en-US" sz="1000">
                <a:sym typeface="+mn-ea"/>
              </a:rPr>
              <a:t>https://www.youtube.com/watch?v=z2bQXO2mYPo</a:t>
            </a:r>
            <a:endParaRPr lang="zh-CN" altLang="en-US" sz="1000"/>
          </a:p>
          <a:p>
            <a:pPr algn="l"/>
            <a:r>
              <a:rPr lang="en-US" altLang="zh-CN" sz="1000">
                <a:sym typeface="+mn-ea"/>
              </a:rPr>
              <a:t>[2]Roberts et al.The Principles of Deep Learning Theory: An Effective Theory Approach to Understanding Neural Networks</a:t>
            </a:r>
            <a:endParaRPr lang="en-US" altLang="zh-CN" sz="1000"/>
          </a:p>
        </p:txBody>
      </p:sp>
      <p:pic>
        <p:nvPicPr>
          <p:cNvPr id="6" name="图片 5"/>
          <p:cNvPicPr>
            <a:picLocks noChangeAspect="1"/>
          </p:cNvPicPr>
          <p:nvPr/>
        </p:nvPicPr>
        <p:blipFill>
          <a:blip r:embed="rId1"/>
          <a:stretch>
            <a:fillRect/>
          </a:stretch>
        </p:blipFill>
        <p:spPr>
          <a:xfrm>
            <a:off x="508635" y="2830830"/>
            <a:ext cx="3064510" cy="2212340"/>
          </a:xfrm>
          <a:prstGeom prst="rect">
            <a:avLst/>
          </a:prstGeom>
        </p:spPr>
      </p:pic>
      <p:pic>
        <p:nvPicPr>
          <p:cNvPr id="2" name="图片 1"/>
          <p:cNvPicPr>
            <a:picLocks noChangeAspect="1"/>
          </p:cNvPicPr>
          <p:nvPr/>
        </p:nvPicPr>
        <p:blipFill>
          <a:blip r:embed="rId2"/>
          <a:stretch>
            <a:fillRect/>
          </a:stretch>
        </p:blipFill>
        <p:spPr>
          <a:xfrm>
            <a:off x="4101465" y="2830830"/>
            <a:ext cx="3467735" cy="2238375"/>
          </a:xfrm>
          <a:prstGeom prst="rect">
            <a:avLst/>
          </a:prstGeom>
        </p:spPr>
      </p:pic>
      <p:pic>
        <p:nvPicPr>
          <p:cNvPr id="5" name="图片 4"/>
          <p:cNvPicPr>
            <a:picLocks noChangeAspect="1"/>
          </p:cNvPicPr>
          <p:nvPr/>
        </p:nvPicPr>
        <p:blipFill>
          <a:blip r:embed="rId3"/>
          <a:stretch>
            <a:fillRect/>
          </a:stretch>
        </p:blipFill>
        <p:spPr>
          <a:xfrm>
            <a:off x="8097520" y="2795270"/>
            <a:ext cx="3230880" cy="2273935"/>
          </a:xfrm>
          <a:prstGeom prst="rect">
            <a:avLst/>
          </a:prstGeom>
        </p:spPr>
      </p:pic>
      <p:sp>
        <p:nvSpPr>
          <p:cNvPr id="11" name="文本框 10"/>
          <p:cNvSpPr txBox="1"/>
          <p:nvPr/>
        </p:nvSpPr>
        <p:spPr>
          <a:xfrm>
            <a:off x="508635" y="1354455"/>
            <a:ext cx="10419715" cy="1476375"/>
          </a:xfrm>
          <a:prstGeom prst="rect">
            <a:avLst/>
          </a:prstGeom>
          <a:noFill/>
        </p:spPr>
        <p:txBody>
          <a:bodyPr wrap="square" rtlCol="0">
            <a:spAutoFit/>
          </a:bodyPr>
          <a:p>
            <a:pPr algn="l"/>
            <a:r>
              <a:rPr lang="en-US" altLang="zh-CN"/>
              <a:t>For more than 250 years the fundamental drivers of economic growth have been technological innovations.  The most important of these are what economists call general-purpose technologies — a category that includes the steam engine, electricity, and the internal combustion engine...The most important general-purpose technology of our era is artificial intelligence									 					-Erik Brynjolfsson</a:t>
            </a:r>
            <a:endParaRPr lang="en-US" altLang="zh-CN"/>
          </a:p>
        </p:txBody>
      </p:sp>
      <p:sp>
        <p:nvSpPr>
          <p:cNvPr id="13" name="灯片编号占位符 12"/>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附：代码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1" name="文本框 10"/>
          <p:cNvSpPr txBox="1"/>
          <p:nvPr/>
        </p:nvSpPr>
        <p:spPr>
          <a:xfrm>
            <a:off x="508635" y="1354455"/>
            <a:ext cx="10419715" cy="3969385"/>
          </a:xfrm>
          <a:prstGeom prst="rect">
            <a:avLst/>
          </a:prstGeom>
          <a:noFill/>
        </p:spPr>
        <p:txBody>
          <a:bodyPr wrap="square" rtlCol="0">
            <a:spAutoFit/>
          </a:bodyPr>
          <a:p>
            <a:pPr algn="l"/>
            <a:r>
              <a:rPr lang="zh-CN" altLang="en-US"/>
              <a:t>机密性风险</a:t>
            </a:r>
            <a:endParaRPr lang="zh-CN" altLang="en-US"/>
          </a:p>
          <a:p>
            <a:pPr algn="l"/>
            <a:r>
              <a:rPr lang="en-US" altLang="zh-CN"/>
              <a:t>Tensorflow Privacy.</a:t>
            </a:r>
            <a:r>
              <a:rPr lang="zh-CN" altLang="en-US"/>
              <a:t>https://github.com/tensorflow/privacy/</a:t>
            </a:r>
            <a:endParaRPr lang="zh-CN" altLang="en-US"/>
          </a:p>
          <a:p>
            <a:pPr algn="l"/>
            <a:r>
              <a:rPr lang="en-US" altLang="zh-CN"/>
              <a:t>PrivacyRaven.https://github.com/trailofbits/PrivacyRaven</a:t>
            </a:r>
            <a:endParaRPr lang="en-US" altLang="zh-CN"/>
          </a:p>
          <a:p>
            <a:pPr algn="l"/>
            <a:r>
              <a:rPr lang="zh-CN" altLang="en-US"/>
              <a:t>完整性风险</a:t>
            </a:r>
            <a:endParaRPr lang="zh-CN" altLang="en-US"/>
          </a:p>
          <a:p>
            <a:pPr algn="l"/>
            <a:r>
              <a:rPr lang="en-US" altLang="zh-CN">
                <a:sym typeface="+mn-ea"/>
              </a:rPr>
              <a:t>rojanZoo.https://github.com/ain-soph/trojanzoo</a:t>
            </a:r>
            <a:endParaRPr lang="en-US" altLang="zh-CN"/>
          </a:p>
          <a:p>
            <a:pPr algn="l"/>
            <a:r>
              <a:rPr lang="en-US" altLang="zh-CN">
                <a:sym typeface="+mn-ea"/>
              </a:rPr>
              <a:t>BackdoorBench.https://github.com/SCLBD/BackdoorBench</a:t>
            </a:r>
            <a:endParaRPr lang="en-US" altLang="zh-CN"/>
          </a:p>
          <a:p>
            <a:pPr algn="l"/>
            <a:r>
              <a:rPr lang="en-US" altLang="zh-CN">
                <a:sym typeface="+mn-ea"/>
              </a:rPr>
              <a:t>Backdoor-Toolbox.https://github.com/vtu81/backdoor-toolbox</a:t>
            </a:r>
            <a:endParaRPr lang="zh-CN" altLang="en-US"/>
          </a:p>
          <a:p>
            <a:pPr algn="l"/>
            <a:r>
              <a:rPr lang="zh-CN" altLang="en-US"/>
              <a:t>可用性风险</a:t>
            </a:r>
            <a:endParaRPr lang="zh-CN" altLang="en-US"/>
          </a:p>
          <a:p>
            <a:pPr algn="l"/>
            <a:r>
              <a:rPr lang="en-US" altLang="zh-CN"/>
              <a:t>CleverHans.https://github.com/cleverhans-lab/cleverhans</a:t>
            </a:r>
            <a:endParaRPr lang="en-US" altLang="zh-CN"/>
          </a:p>
          <a:p>
            <a:pPr algn="l"/>
            <a:r>
              <a:rPr lang="en-US" altLang="zh-CN"/>
              <a:t>Foolbox.https://github.com/bethgelab/foolbox</a:t>
            </a:r>
            <a:endParaRPr lang="en-US" altLang="zh-CN"/>
          </a:p>
          <a:p>
            <a:pPr algn="l"/>
            <a:r>
              <a:rPr lang="zh-CN" altLang="en-US"/>
              <a:t>综合</a:t>
            </a:r>
            <a:endParaRPr lang="zh-CN" altLang="en-US"/>
          </a:p>
          <a:p>
            <a:pPr algn="l"/>
            <a:r>
              <a:rPr lang="en-US" altLang="zh-CN"/>
              <a:t>ART.https://github.com/Trusted-AI/adversarial-robustness-toolbox</a:t>
            </a:r>
            <a:endParaRPr lang="en-US" altLang="zh-CN"/>
          </a:p>
          <a:p>
            <a:pPr algn="l"/>
            <a:r>
              <a:rPr lang="en-US" altLang="zh-CN"/>
              <a:t>PaddleSleeve.https://github.com/PaddlePaddle/PaddleSleeve</a:t>
            </a:r>
            <a:endParaRPr lang="en-US" altLang="zh-CN"/>
          </a:p>
          <a:p>
            <a:pPr algn="l"/>
            <a:r>
              <a:rPr lang="en-US" altLang="zh-CN"/>
              <a:t>MindArmour.https://github.com/mindspore-ai/mindarmour</a:t>
            </a:r>
            <a:endParaRPr lang="en-US" altLang="zh-CN"/>
          </a:p>
        </p:txBody>
      </p:sp>
      <p:sp>
        <p:nvSpPr>
          <p:cNvPr id="13" name="灯片编号占位符 12"/>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038975" y="2819400"/>
            <a:ext cx="4029075" cy="1200329"/>
          </a:xfrm>
          <a:prstGeom prst="rect">
            <a:avLst/>
          </a:prstGeom>
          <a:noFill/>
        </p:spPr>
        <p:txBody>
          <a:bodyPr wrap="square" rtlCol="0">
            <a:spAutoFit/>
          </a:bodyPr>
          <a:lstStyle/>
          <a:p>
            <a:r>
              <a:rPr lang="en-US" altLang="zh-CN" sz="7200" b="1" dirty="0">
                <a:solidFill>
                  <a:schemeClr val="bg1"/>
                </a:solidFill>
                <a:latin typeface="思源黑体 CN Bold" panose="020B0800000000000000" pitchFamily="34" charset="-122"/>
                <a:ea typeface="思源黑体 CN Bold" panose="020B0800000000000000" pitchFamily="34" charset="-122"/>
              </a:rPr>
              <a:t>Thanks!</a:t>
            </a:r>
            <a:endParaRPr lang="zh-CN" altLang="en-US" sz="72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7620000" y="4010026"/>
            <a:ext cx="2590800" cy="400110"/>
          </a:xfrm>
          <a:prstGeom prst="rect">
            <a:avLst/>
          </a:prstGeom>
          <a:noFill/>
        </p:spPr>
        <p:txBody>
          <a:bodyPr wrap="square" rtlCol="0">
            <a:spAutoFit/>
          </a:bodyPr>
          <a:lstStyle/>
          <a:p>
            <a:pPr algn="ctr"/>
            <a:r>
              <a:rPr lang="zh-CN" altLang="en-US" sz="2000" b="1" dirty="0">
                <a:solidFill>
                  <a:schemeClr val="bg1"/>
                </a:solidFill>
                <a:latin typeface="思源黑体 CN Bold" panose="020B0800000000000000" pitchFamily="34" charset="-122"/>
                <a:ea typeface="思源黑体 CN Bold" panose="020B0800000000000000" pitchFamily="34" charset="-122"/>
              </a:rPr>
              <a:t>感谢观看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 name="灯片编号占位符 1"/>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altLang="zh-CN" sz="2000" b="1" dirty="0">
                <a:solidFill>
                  <a:schemeClr val="bg1"/>
                </a:solidFill>
                <a:latin typeface="思源黑体 CN Bold" panose="020B0800000000000000" pitchFamily="34" charset="-122"/>
                <a:ea typeface="思源黑体 CN Bold" panose="020B0800000000000000" pitchFamily="34" charset="-122"/>
                <a:sym typeface="+mn-ea"/>
              </a:rPr>
              <a:t>1.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从</a:t>
            </a:r>
            <a:r>
              <a:rPr lang="en-US" altLang="zh-CN" sz="2000" b="1" dirty="0">
                <a:solidFill>
                  <a:schemeClr val="bg1"/>
                </a:solidFill>
                <a:latin typeface="思源黑体 CN Bold" panose="020B0800000000000000" pitchFamily="34" charset="-122"/>
                <a:ea typeface="思源黑体 CN Bold" panose="020B0800000000000000" pitchFamily="34" charset="-122"/>
                <a:sym typeface="+mn-ea"/>
              </a:rPr>
              <a:t>ChatGPT</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说起</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 name="文本框 1"/>
          <p:cNvSpPr txBox="1"/>
          <p:nvPr/>
        </p:nvSpPr>
        <p:spPr>
          <a:xfrm>
            <a:off x="297180" y="1254760"/>
            <a:ext cx="3392170" cy="368300"/>
          </a:xfrm>
          <a:prstGeom prst="rect">
            <a:avLst/>
          </a:prstGeom>
          <a:noFill/>
        </p:spPr>
        <p:txBody>
          <a:bodyPr wrap="none" rtlCol="0">
            <a:spAutoFit/>
          </a:bodyPr>
          <a:p>
            <a:r>
              <a:rPr lang="en-US" altLang="zh-CN"/>
              <a:t>Security and Privacy Issues of AI</a:t>
            </a:r>
            <a:endParaRPr lang="en-US" altLang="zh-CN"/>
          </a:p>
        </p:txBody>
      </p:sp>
      <p:sp>
        <p:nvSpPr>
          <p:cNvPr id="5" name="文本框 4"/>
          <p:cNvSpPr txBox="1"/>
          <p:nvPr/>
        </p:nvSpPr>
        <p:spPr>
          <a:xfrm>
            <a:off x="297180" y="6076950"/>
            <a:ext cx="10804525" cy="553085"/>
          </a:xfrm>
          <a:prstGeom prst="rect">
            <a:avLst/>
          </a:prstGeom>
          <a:noFill/>
        </p:spPr>
        <p:txBody>
          <a:bodyPr wrap="square" rtlCol="0">
            <a:spAutoFit/>
          </a:bodyPr>
          <a:p>
            <a:pPr algn="l"/>
            <a:r>
              <a:rPr lang="en-US" altLang="zh-CN" sz="1000"/>
              <a:t>[1] https://cloud.tencent.com/developer/article/1860577</a:t>
            </a:r>
            <a:endParaRPr lang="en-US" altLang="zh-CN" sz="1000"/>
          </a:p>
          <a:p>
            <a:pPr algn="l"/>
            <a:r>
              <a:rPr lang="en-US" altLang="zh-CN" sz="1000"/>
              <a:t>[2] https://www.pingwest.com/a/69368</a:t>
            </a:r>
            <a:endParaRPr lang="en-US" altLang="zh-CN" sz="1000"/>
          </a:p>
          <a:p>
            <a:pPr algn="l"/>
            <a:r>
              <a:rPr lang="en-US" altLang="zh-CN" sz="1000"/>
              <a:t>[3] https://www.reuters.com/business/autos-transportation/tesla-says-it-will-assist-police-probe-into-fatal-crash-china-2022-11-13/</a:t>
            </a:r>
            <a:endParaRPr lang="en-US" altLang="zh-CN" sz="1000"/>
          </a:p>
        </p:txBody>
      </p:sp>
      <p:pic>
        <p:nvPicPr>
          <p:cNvPr id="7" name="图片 6" descr="d0a717dca1b6facc18248a0315bfaeba"/>
          <p:cNvPicPr>
            <a:picLocks noChangeAspect="1"/>
          </p:cNvPicPr>
          <p:nvPr/>
        </p:nvPicPr>
        <p:blipFill>
          <a:blip r:embed="rId1"/>
          <a:stretch>
            <a:fillRect/>
          </a:stretch>
        </p:blipFill>
        <p:spPr>
          <a:xfrm>
            <a:off x="449580" y="1758315"/>
            <a:ext cx="3514725" cy="1812925"/>
          </a:xfrm>
          <a:prstGeom prst="rect">
            <a:avLst/>
          </a:prstGeom>
        </p:spPr>
      </p:pic>
      <p:pic>
        <p:nvPicPr>
          <p:cNvPr id="8" name="图片 7"/>
          <p:cNvPicPr>
            <a:picLocks noChangeAspect="1"/>
          </p:cNvPicPr>
          <p:nvPr/>
        </p:nvPicPr>
        <p:blipFill>
          <a:blip r:embed="rId2"/>
          <a:stretch>
            <a:fillRect/>
          </a:stretch>
        </p:blipFill>
        <p:spPr>
          <a:xfrm>
            <a:off x="4190365" y="1758315"/>
            <a:ext cx="3853815" cy="1812925"/>
          </a:xfrm>
          <a:prstGeom prst="rect">
            <a:avLst/>
          </a:prstGeom>
        </p:spPr>
      </p:pic>
      <p:pic>
        <p:nvPicPr>
          <p:cNvPr id="9" name="图片 8"/>
          <p:cNvPicPr>
            <a:picLocks noChangeAspect="1"/>
          </p:cNvPicPr>
          <p:nvPr/>
        </p:nvPicPr>
        <p:blipFill>
          <a:blip r:embed="rId3"/>
          <a:stretch>
            <a:fillRect/>
          </a:stretch>
        </p:blipFill>
        <p:spPr>
          <a:xfrm>
            <a:off x="449580" y="3712845"/>
            <a:ext cx="3514725" cy="1812290"/>
          </a:xfrm>
          <a:prstGeom prst="rect">
            <a:avLst/>
          </a:prstGeom>
        </p:spPr>
      </p:pic>
      <p:pic>
        <p:nvPicPr>
          <p:cNvPr id="10" name="图片 9"/>
          <p:cNvPicPr>
            <a:picLocks noChangeAspect="1"/>
          </p:cNvPicPr>
          <p:nvPr/>
        </p:nvPicPr>
        <p:blipFill>
          <a:blip r:embed="rId4"/>
          <a:stretch>
            <a:fillRect/>
          </a:stretch>
        </p:blipFill>
        <p:spPr>
          <a:xfrm>
            <a:off x="4190365" y="3712845"/>
            <a:ext cx="3853815" cy="1812925"/>
          </a:xfrm>
          <a:prstGeom prst="rect">
            <a:avLst/>
          </a:prstGeom>
        </p:spPr>
      </p:pic>
      <p:pic>
        <p:nvPicPr>
          <p:cNvPr id="12" name="图片 11" descr="d5e6-kmeeiut4657493"/>
          <p:cNvPicPr>
            <a:picLocks noChangeAspect="1"/>
          </p:cNvPicPr>
          <p:nvPr/>
        </p:nvPicPr>
        <p:blipFill>
          <a:blip r:embed="rId5"/>
          <a:stretch>
            <a:fillRect/>
          </a:stretch>
        </p:blipFill>
        <p:spPr>
          <a:xfrm>
            <a:off x="8170545" y="2008505"/>
            <a:ext cx="3317240" cy="3162300"/>
          </a:xfrm>
          <a:prstGeom prst="rect">
            <a:avLst/>
          </a:prstGeom>
        </p:spPr>
      </p:pic>
      <p:sp>
        <p:nvSpPr>
          <p:cNvPr id="3" name="灯片编号占位符 2"/>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纲要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9194165" cy="3415030"/>
          </a:xfrm>
          <a:prstGeom prst="rect">
            <a:avLst/>
          </a:prstGeom>
          <a:noFill/>
        </p:spPr>
        <p:txBody>
          <a:bodyPr wrap="none" rtlCol="0">
            <a:spAutoFit/>
          </a:bodyPr>
          <a:p>
            <a:pPr marL="571500" indent="-571500" algn="l">
              <a:buFont typeface="Wingdings" panose="05000000000000000000" charset="0"/>
              <a:buChar char=""/>
            </a:pPr>
            <a:r>
              <a:rPr lang="zh-CN" altLang="en-US" sz="3600">
                <a:solidFill>
                  <a:schemeClr val="tx1"/>
                </a:solidFill>
              </a:rPr>
              <a:t>从</a:t>
            </a:r>
            <a:r>
              <a:rPr lang="en-US" altLang="zh-CN" sz="3600">
                <a:solidFill>
                  <a:schemeClr val="tx1"/>
                </a:solidFill>
              </a:rPr>
              <a:t>ChatGPT</a:t>
            </a:r>
            <a:r>
              <a:rPr lang="zh-CN" altLang="en-US" sz="3600">
                <a:solidFill>
                  <a:schemeClr val="tx1"/>
                </a:solidFill>
              </a:rPr>
              <a:t>说起</a:t>
            </a:r>
            <a:endParaRPr lang="zh-CN" altLang="en-US" sz="3600"/>
          </a:p>
          <a:p>
            <a:pPr marL="571500" indent="-571500" algn="l">
              <a:buFont typeface="Wingdings" panose="05000000000000000000" charset="0"/>
              <a:buChar char=""/>
            </a:pPr>
            <a:r>
              <a:rPr lang="zh-CN" altLang="en-US" sz="3600">
                <a:solidFill>
                  <a:srgbClr val="C00000"/>
                </a:solidFill>
              </a:rPr>
              <a:t>机密性</a:t>
            </a:r>
            <a:r>
              <a:rPr lang="en-US" altLang="zh-CN" sz="3600">
                <a:solidFill>
                  <a:srgbClr val="C00000"/>
                </a:solidFill>
              </a:rPr>
              <a:t>(Confidentiality)</a:t>
            </a:r>
            <a:r>
              <a:rPr lang="zh-CN" altLang="en-US" sz="3600">
                <a:solidFill>
                  <a:srgbClr val="C00000"/>
                </a:solidFill>
              </a:rPr>
              <a:t>风险：数据隐私攻防</a:t>
            </a:r>
            <a:endParaRPr lang="zh-CN" altLang="en-US" sz="3600"/>
          </a:p>
          <a:p>
            <a:pPr marL="571500" indent="-571500" algn="l">
              <a:buFont typeface="Wingdings" panose="05000000000000000000" charset="0"/>
              <a:buChar char=""/>
            </a:pPr>
            <a:r>
              <a:rPr lang="zh-CN" altLang="en-US" sz="3600"/>
              <a:t>完整性</a:t>
            </a:r>
            <a:r>
              <a:rPr lang="en-US" altLang="zh-CN" sz="3600"/>
              <a:t>(Integrity)</a:t>
            </a:r>
            <a:r>
              <a:rPr lang="zh-CN" altLang="en-US" sz="3600">
                <a:sym typeface="+mn-ea"/>
              </a:rPr>
              <a:t>风险</a:t>
            </a:r>
            <a:r>
              <a:rPr lang="zh-CN" altLang="en-US" sz="3600"/>
              <a:t>：后门攻防</a:t>
            </a:r>
            <a:endParaRPr lang="zh-CN" altLang="en-US" sz="3600"/>
          </a:p>
          <a:p>
            <a:pPr marL="571500" indent="-571500" algn="l">
              <a:buFont typeface="Wingdings" panose="05000000000000000000" charset="0"/>
              <a:buChar char=""/>
            </a:pPr>
            <a:r>
              <a:rPr lang="zh-CN" altLang="en-US" sz="3600"/>
              <a:t>可用性</a:t>
            </a:r>
            <a:r>
              <a:rPr lang="en-US" altLang="zh-CN" sz="3600"/>
              <a:t>(Availability)</a:t>
            </a:r>
            <a:r>
              <a:rPr lang="zh-CN" altLang="en-US" sz="3600">
                <a:sym typeface="+mn-ea"/>
              </a:rPr>
              <a:t>风险</a:t>
            </a:r>
            <a:r>
              <a:rPr lang="zh-CN" altLang="en-US" sz="3600"/>
              <a:t>：对抗攻防</a:t>
            </a:r>
            <a:endParaRPr lang="zh-CN" altLang="en-US" sz="3600"/>
          </a:p>
          <a:p>
            <a:pPr marL="571500" indent="-571500" algn="l">
              <a:buFont typeface="Wingdings" panose="05000000000000000000" charset="0"/>
              <a:buChar char=""/>
            </a:pPr>
            <a:r>
              <a:rPr lang="zh-CN" altLang="en-US" sz="3600"/>
              <a:t>总结</a:t>
            </a:r>
            <a:endParaRPr lang="zh-CN" altLang="en-US" sz="3600"/>
          </a:p>
          <a:p>
            <a:pPr marL="571500" indent="-571500">
              <a:buFont typeface="Wingdings" panose="05000000000000000000" charset="0"/>
              <a:buChar char=""/>
            </a:pPr>
            <a:endParaRPr lang="en-US" altLang="zh-CN" sz="3600"/>
          </a:p>
        </p:txBody>
      </p:sp>
      <p:sp>
        <p:nvSpPr>
          <p:cNvPr id="2" name="灯片编号占位符 1"/>
          <p:cNvSpPr>
            <a:spLocks noGrp="1"/>
          </p:cNvSpPr>
          <p:nvPr>
            <p:ph type="sldNum" sz="quarter" idx="12"/>
          </p:nvPr>
        </p:nvSpPr>
        <p:spPr>
          <a:xfrm>
            <a:off x="8610600" y="6297295"/>
            <a:ext cx="2743200" cy="365125"/>
          </a:xfrm>
        </p:spPr>
        <p:txBody>
          <a:bodyPr/>
          <a:p>
            <a:fld id="{6323507F-C63C-48C2-AD1A-5EB9F03238DF}"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21300" y="3703955"/>
            <a:ext cx="5698490" cy="2593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概要</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 name="文本框 1"/>
          <p:cNvSpPr txBox="1"/>
          <p:nvPr/>
        </p:nvSpPr>
        <p:spPr>
          <a:xfrm>
            <a:off x="426085" y="4036060"/>
            <a:ext cx="5828030" cy="1476375"/>
          </a:xfrm>
          <a:prstGeom prst="rect">
            <a:avLst/>
          </a:prstGeom>
          <a:noFill/>
        </p:spPr>
        <p:txBody>
          <a:bodyPr wrap="square" rtlCol="0">
            <a:spAutoFit/>
          </a:bodyPr>
          <a:p>
            <a:pPr marL="285750" indent="-285750" algn="l">
              <a:buFont typeface="Wingdings" panose="05000000000000000000" charset="0"/>
              <a:buChar char=""/>
            </a:pPr>
            <a:r>
              <a:rPr lang="zh-CN" altLang="en-US"/>
              <a:t>黑盒攻击</a:t>
            </a:r>
            <a:endParaRPr lang="zh-CN" altLang="en-US"/>
          </a:p>
          <a:p>
            <a:pPr algn="l"/>
            <a:r>
              <a:rPr lang="zh-CN" altLang="en-US"/>
              <a:t>攻击者只能通过相应的API获得模型输出结果</a:t>
            </a:r>
            <a:endParaRPr lang="zh-CN" altLang="en-US"/>
          </a:p>
          <a:p>
            <a:pPr marL="285750" indent="-285750" algn="l">
              <a:buFont typeface="Wingdings" panose="05000000000000000000" charset="0"/>
              <a:buChar char=""/>
            </a:pPr>
            <a:r>
              <a:rPr lang="zh-CN" altLang="en-US"/>
              <a:t>白盒攻击</a:t>
            </a:r>
            <a:endParaRPr lang="zh-CN" altLang="en-US"/>
          </a:p>
          <a:p>
            <a:pPr algn="l"/>
            <a:r>
              <a:rPr lang="zh-CN" altLang="en-US"/>
              <a:t>攻击者可以访问目标模型结构、训练参数、模型内部输出结果，训练数据分布以及部分相关数据信息</a:t>
            </a:r>
            <a:endParaRPr lang="zh-CN" altLang="en-US"/>
          </a:p>
        </p:txBody>
      </p:sp>
      <p:pic>
        <p:nvPicPr>
          <p:cNvPr id="3" name="图片 2"/>
          <p:cNvPicPr>
            <a:picLocks noChangeAspect="1"/>
          </p:cNvPicPr>
          <p:nvPr/>
        </p:nvPicPr>
        <p:blipFill>
          <a:blip r:embed="rId1"/>
          <a:stretch>
            <a:fillRect/>
          </a:stretch>
        </p:blipFill>
        <p:spPr>
          <a:xfrm>
            <a:off x="6529070" y="1866900"/>
            <a:ext cx="4665345" cy="3645535"/>
          </a:xfrm>
          <a:prstGeom prst="rect">
            <a:avLst/>
          </a:prstGeom>
        </p:spPr>
      </p:pic>
      <p:sp>
        <p:nvSpPr>
          <p:cNvPr id="6" name="文本框 5"/>
          <p:cNvSpPr txBox="1"/>
          <p:nvPr/>
        </p:nvSpPr>
        <p:spPr>
          <a:xfrm>
            <a:off x="426085" y="1467485"/>
            <a:ext cx="5978525" cy="2306955"/>
          </a:xfrm>
          <a:prstGeom prst="rect">
            <a:avLst/>
          </a:prstGeom>
          <a:noFill/>
        </p:spPr>
        <p:txBody>
          <a:bodyPr wrap="square" rtlCol="0">
            <a:spAutoFit/>
          </a:bodyPr>
          <a:p>
            <a:pPr marL="285750" indent="-285750">
              <a:buFont typeface="Wingdings" panose="05000000000000000000" charset="0"/>
              <a:buChar char=""/>
            </a:pPr>
            <a:r>
              <a:rPr lang="zh-CN" altLang="en-US"/>
              <a:t>面向模型</a:t>
            </a:r>
            <a:endParaRPr lang="zh-CN" altLang="en-US"/>
          </a:p>
          <a:p>
            <a:r>
              <a:rPr lang="zh-CN" altLang="en-US"/>
              <a:t>获取模型的架构、参数等信息。包括模型萃取攻击等。</a:t>
            </a:r>
            <a:endParaRPr lang="zh-CN" altLang="en-US"/>
          </a:p>
          <a:p>
            <a:pPr marL="285750" indent="-285750">
              <a:buFont typeface="Wingdings" panose="05000000000000000000" charset="0"/>
              <a:buChar char=""/>
            </a:pPr>
            <a:r>
              <a:rPr lang="zh-CN" altLang="en-US"/>
              <a:t>面向数据</a:t>
            </a:r>
            <a:endParaRPr lang="zh-CN" altLang="en-US"/>
          </a:p>
          <a:p>
            <a:r>
              <a:rPr lang="zh-CN" altLang="en-US"/>
              <a:t>获取训练数据。包括成员推理攻击、属性推理攻击、模型逆向攻击等。</a:t>
            </a:r>
            <a:endParaRPr lang="zh-CN" altLang="en-US"/>
          </a:p>
          <a:p>
            <a:endParaRPr lang="zh-CN" altLang="en-US"/>
          </a:p>
          <a:p>
            <a:r>
              <a:rPr lang="zh-CN" altLang="en-US"/>
              <a:t>除此以外，</a:t>
            </a:r>
            <a:r>
              <a:rPr lang="en-US" altLang="zh-CN"/>
              <a:t>Carlini</a:t>
            </a:r>
            <a:r>
              <a:rPr lang="zh-CN" altLang="en-US"/>
              <a:t>等人的工作表明生成模型存在</a:t>
            </a:r>
            <a:r>
              <a:rPr lang="en-US" altLang="zh-CN"/>
              <a:t>Unintended Memorization</a:t>
            </a:r>
            <a:r>
              <a:rPr lang="zh-CN" altLang="en-US"/>
              <a:t>问题</a:t>
            </a:r>
            <a:r>
              <a:rPr lang="en-US" altLang="zh-CN"/>
              <a:t>[1]</a:t>
            </a:r>
            <a:r>
              <a:rPr lang="zh-CN" altLang="en-US"/>
              <a:t>。</a:t>
            </a:r>
            <a:endParaRPr lang="zh-CN" altLang="en-US"/>
          </a:p>
        </p:txBody>
      </p:sp>
      <p:sp>
        <p:nvSpPr>
          <p:cNvPr id="7" name="灯片编号占位符 6"/>
          <p:cNvSpPr>
            <a:spLocks noGrp="1"/>
          </p:cNvSpPr>
          <p:nvPr>
            <p:ph type="sldNum" sz="quarter" idx="12"/>
          </p:nvPr>
        </p:nvSpPr>
        <p:spPr/>
        <p:txBody>
          <a:bodyPr/>
          <a:p>
            <a:fld id="{6323507F-C63C-48C2-AD1A-5EB9F03238DF}" type="slidenum">
              <a:rPr lang="zh-CN" altLang="en-US" smtClean="0"/>
            </a:fld>
            <a:endParaRPr lang="zh-CN" altLang="en-US"/>
          </a:p>
        </p:txBody>
      </p:sp>
      <p:sp>
        <p:nvSpPr>
          <p:cNvPr id="5" name="文本框 4"/>
          <p:cNvSpPr txBox="1"/>
          <p:nvPr/>
        </p:nvSpPr>
        <p:spPr>
          <a:xfrm>
            <a:off x="221615" y="6315710"/>
            <a:ext cx="7066280" cy="245110"/>
          </a:xfrm>
          <a:prstGeom prst="rect">
            <a:avLst/>
          </a:prstGeom>
          <a:noFill/>
        </p:spPr>
        <p:txBody>
          <a:bodyPr wrap="none" rtlCol="0">
            <a:spAutoFit/>
          </a:bodyPr>
          <a:p>
            <a:pPr algn="l"/>
            <a:r>
              <a:rPr lang="en-US" altLang="zh-CN" sz="1000"/>
              <a:t>[1]</a:t>
            </a:r>
            <a:r>
              <a:rPr lang="zh-CN" altLang="en-US" sz="1000"/>
              <a:t>Carlini N, Liu C, Erlingsson Ú, et al. The secret sharer: Evaluating and testing unintended memorization in neural networks[</a:t>
            </a:r>
            <a:endParaRPr lang="zh-CN" altLang="en-US"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面向训练数据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2172970" cy="368300"/>
          </a:xfrm>
          <a:prstGeom prst="rect">
            <a:avLst/>
          </a:prstGeom>
          <a:noFill/>
        </p:spPr>
        <p:txBody>
          <a:bodyPr wrap="none" rtlCol="0">
            <a:spAutoFit/>
          </a:bodyPr>
          <a:p>
            <a:r>
              <a:rPr lang="zh-CN" altLang="en-US"/>
              <a:t>成员推理攻击</a:t>
            </a:r>
            <a:r>
              <a:rPr lang="en-US" altLang="zh-CN"/>
              <a:t>-</a:t>
            </a:r>
            <a:r>
              <a:rPr lang="zh-CN" altLang="en-US"/>
              <a:t>攻击</a:t>
            </a:r>
            <a:endParaRPr lang="zh-CN" altLang="en-US"/>
          </a:p>
        </p:txBody>
      </p:sp>
      <p:sp>
        <p:nvSpPr>
          <p:cNvPr id="2" name="文本框 1"/>
          <p:cNvSpPr txBox="1"/>
          <p:nvPr/>
        </p:nvSpPr>
        <p:spPr>
          <a:xfrm>
            <a:off x="425450" y="1751965"/>
            <a:ext cx="10253345" cy="2584450"/>
          </a:xfrm>
          <a:prstGeom prst="rect">
            <a:avLst/>
          </a:prstGeom>
          <a:noFill/>
        </p:spPr>
        <p:txBody>
          <a:bodyPr wrap="square" rtlCol="0">
            <a:spAutoFit/>
          </a:bodyPr>
          <a:p>
            <a:pPr indent="0" algn="l">
              <a:buFont typeface="Wingdings" panose="05000000000000000000" charset="0"/>
              <a:buChar char=""/>
            </a:pPr>
            <a:r>
              <a:rPr lang="zh-CN" altLang="en-US"/>
              <a:t>定义</a:t>
            </a:r>
            <a:endParaRPr lang="zh-CN" altLang="en-US"/>
          </a:p>
          <a:p>
            <a:pPr indent="0" algn="l">
              <a:buFont typeface="Wingdings" panose="05000000000000000000" charset="0"/>
              <a:buNone/>
            </a:pPr>
            <a:r>
              <a:rPr lang="zh-CN" altLang="en-US"/>
              <a:t>通过分析目标模型系统来获取训练数据的成员关系信息</a:t>
            </a:r>
            <a:endParaRPr lang="zh-CN" altLang="en-US"/>
          </a:p>
          <a:p>
            <a:pPr indent="0" algn="l">
              <a:buFont typeface="Wingdings" panose="05000000000000000000" charset="0"/>
              <a:buChar char=""/>
            </a:pPr>
            <a:r>
              <a:rPr lang="zh-CN" altLang="en-US"/>
              <a:t>原理</a:t>
            </a:r>
            <a:endParaRPr lang="zh-CN" altLang="en-US"/>
          </a:p>
          <a:p>
            <a:pPr indent="0" algn="l">
              <a:buFont typeface="Wingdings" panose="05000000000000000000" charset="0"/>
              <a:buNone/>
            </a:pPr>
            <a:r>
              <a:rPr lang="zh-CN" altLang="en-US"/>
              <a:t>过拟合</a:t>
            </a:r>
            <a:endParaRPr lang="zh-CN" altLang="en-US"/>
          </a:p>
          <a:p>
            <a:pPr indent="0" algn="l">
              <a:buFont typeface="Wingdings" panose="05000000000000000000" charset="0"/>
              <a:buNone/>
            </a:pPr>
            <a:r>
              <a:rPr lang="zh-CN" altLang="en-US"/>
              <a:t>离群点</a:t>
            </a:r>
            <a:endParaRPr lang="zh-CN" altLang="en-US"/>
          </a:p>
          <a:p>
            <a:pPr indent="0" algn="l">
              <a:buFont typeface="Wingdings" panose="05000000000000000000" charset="0"/>
              <a:buNone/>
            </a:pPr>
            <a:r>
              <a:rPr lang="zh-CN" altLang="en-US"/>
              <a:t>其他影响因素</a:t>
            </a:r>
            <a:endParaRPr lang="zh-CN" altLang="en-US"/>
          </a:p>
          <a:p>
            <a:pPr indent="0" algn="l">
              <a:buFont typeface="Wingdings" panose="05000000000000000000" charset="0"/>
              <a:buChar char=""/>
            </a:pPr>
            <a:r>
              <a:rPr lang="zh-CN" altLang="en-US"/>
              <a:t>应用</a:t>
            </a:r>
            <a:endParaRPr lang="zh-CN" altLang="en-US"/>
          </a:p>
          <a:p>
            <a:pPr indent="0" algn="l">
              <a:buFont typeface="Wingdings" panose="05000000000000000000" charset="0"/>
              <a:buNone/>
            </a:pPr>
            <a:r>
              <a:rPr lang="en-US" altLang="zh-CN"/>
              <a:t>For good:</a:t>
            </a:r>
            <a:r>
              <a:rPr lang="zh-CN" altLang="en-US"/>
              <a:t>审计、监管等</a:t>
            </a:r>
            <a:endParaRPr lang="en-US" altLang="zh-CN"/>
          </a:p>
          <a:p>
            <a:pPr indent="0" algn="l">
              <a:buFont typeface="Wingdings" panose="05000000000000000000" charset="0"/>
              <a:buNone/>
            </a:pPr>
            <a:r>
              <a:rPr lang="en-US" altLang="zh-CN"/>
              <a:t>For bad:</a:t>
            </a:r>
            <a:r>
              <a:rPr lang="zh-CN" altLang="en-US"/>
              <a:t>窃取隐私，如判断特定病人是否出院</a:t>
            </a:r>
            <a:endParaRPr lang="zh-CN" altLang="en-US"/>
          </a:p>
        </p:txBody>
      </p:sp>
      <p:sp>
        <p:nvSpPr>
          <p:cNvPr id="3" name="灯片编号占位符 2"/>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面向训练数据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1097280" cy="368300"/>
          </a:xfrm>
          <a:prstGeom prst="rect">
            <a:avLst/>
          </a:prstGeom>
          <a:noFill/>
        </p:spPr>
        <p:txBody>
          <a:bodyPr wrap="none" rtlCol="0">
            <a:spAutoFit/>
          </a:bodyPr>
          <a:p>
            <a:r>
              <a:rPr lang="zh-CN" altLang="en-US"/>
              <a:t>攻击方法</a:t>
            </a:r>
            <a:endParaRPr lang="zh-CN" altLang="en-US"/>
          </a:p>
        </p:txBody>
      </p:sp>
      <p:sp>
        <p:nvSpPr>
          <p:cNvPr id="8" name="文本框 7"/>
          <p:cNvSpPr txBox="1"/>
          <p:nvPr/>
        </p:nvSpPr>
        <p:spPr>
          <a:xfrm>
            <a:off x="330835" y="5879465"/>
            <a:ext cx="11252835" cy="706755"/>
          </a:xfrm>
          <a:prstGeom prst="rect">
            <a:avLst/>
          </a:prstGeom>
          <a:noFill/>
        </p:spPr>
        <p:txBody>
          <a:bodyPr wrap="square" rtlCol="0">
            <a:spAutoFit/>
          </a:bodyPr>
          <a:p>
            <a:pPr algn="l"/>
            <a:r>
              <a:rPr lang="en-US" altLang="zh-CN" sz="1000"/>
              <a:t>[1] Shokri R, Stronati M, Song C, et al. Membership inference attacks against machine learning models[C]</a:t>
            </a:r>
            <a:endParaRPr lang="en-US" altLang="zh-CN" sz="1000"/>
          </a:p>
          <a:p>
            <a:pPr algn="l"/>
            <a:r>
              <a:rPr lang="en-US" altLang="zh-CN" sz="1000"/>
              <a:t>[2]Salem, A., Zhang, Y., Humbert, M., et al. (2019) ML-Leaks: Model and Data Independent Membership Inference Attacks and Defenses on Machine Learning Models. </a:t>
            </a:r>
            <a:endParaRPr lang="en-US" altLang="zh-CN" sz="1000"/>
          </a:p>
          <a:p>
            <a:pPr algn="l"/>
            <a:r>
              <a:rPr lang="en-US" altLang="zh-CN" sz="1000"/>
              <a:t>[3]Yeom, S., Giacomelli, I., Fredrikson, M., et al. (2018) Privacy Risk in Machine Learning: Analyzing the Connection to Overfitting. </a:t>
            </a:r>
            <a:endParaRPr lang="en-US" altLang="zh-CN" sz="1000"/>
          </a:p>
          <a:p>
            <a:pPr algn="l"/>
            <a:r>
              <a:rPr lang="en-US" altLang="zh-CN" sz="1000"/>
              <a:t>[4] Choo, C.A.C., Tramer, F., Carlini, N., et al. (2020) Label-Only Membership Inference Attacks. arXiv:2007.14321</a:t>
            </a:r>
            <a:endParaRPr lang="en-US" altLang="zh-CN" sz="1000"/>
          </a:p>
        </p:txBody>
      </p:sp>
      <p:pic>
        <p:nvPicPr>
          <p:cNvPr id="3" name="图片 2"/>
          <p:cNvPicPr>
            <a:picLocks noChangeAspect="1"/>
          </p:cNvPicPr>
          <p:nvPr/>
        </p:nvPicPr>
        <p:blipFill>
          <a:blip r:embed="rId1"/>
          <a:stretch>
            <a:fillRect/>
          </a:stretch>
        </p:blipFill>
        <p:spPr>
          <a:xfrm>
            <a:off x="7516495" y="1838325"/>
            <a:ext cx="4067175" cy="1745615"/>
          </a:xfrm>
          <a:prstGeom prst="rect">
            <a:avLst/>
          </a:prstGeom>
        </p:spPr>
      </p:pic>
      <p:pic>
        <p:nvPicPr>
          <p:cNvPr id="7" name="图片 6"/>
          <p:cNvPicPr>
            <a:picLocks noChangeAspect="1"/>
          </p:cNvPicPr>
          <p:nvPr/>
        </p:nvPicPr>
        <p:blipFill>
          <a:blip r:embed="rId2"/>
          <a:stretch>
            <a:fillRect/>
          </a:stretch>
        </p:blipFill>
        <p:spPr>
          <a:xfrm>
            <a:off x="3388995" y="2604135"/>
            <a:ext cx="2451100" cy="584200"/>
          </a:xfrm>
          <a:prstGeom prst="rect">
            <a:avLst/>
          </a:prstGeom>
        </p:spPr>
      </p:pic>
      <p:sp>
        <p:nvSpPr>
          <p:cNvPr id="9" name="文本框 8"/>
          <p:cNvSpPr txBox="1"/>
          <p:nvPr/>
        </p:nvSpPr>
        <p:spPr>
          <a:xfrm>
            <a:off x="576580" y="1988820"/>
            <a:ext cx="5827395" cy="3138170"/>
          </a:xfrm>
          <a:prstGeom prst="rect">
            <a:avLst/>
          </a:prstGeom>
          <a:noFill/>
        </p:spPr>
        <p:txBody>
          <a:bodyPr wrap="square" rtlCol="0">
            <a:spAutoFit/>
          </a:bodyPr>
          <a:p>
            <a:pPr algn="l"/>
            <a:r>
              <a:rPr lang="en-US" altLang="zh-CN">
                <a:sym typeface="+mn-ea"/>
              </a:rPr>
              <a:t>[1]</a:t>
            </a:r>
            <a:r>
              <a:rPr lang="zh-CN" altLang="en-US"/>
              <a:t>分为数据合成、</a:t>
            </a:r>
            <a:r>
              <a:rPr lang="en-US" altLang="zh-CN"/>
              <a:t>shadow model</a:t>
            </a:r>
            <a:r>
              <a:rPr lang="zh-CN" altLang="en-US"/>
              <a:t>模拟、</a:t>
            </a:r>
            <a:r>
              <a:rPr lang="en-US" altLang="zh-CN"/>
              <a:t>attack model</a:t>
            </a:r>
            <a:r>
              <a:rPr lang="zh-CN" altLang="en-US"/>
              <a:t>训练三步</a:t>
            </a:r>
            <a:endParaRPr lang="zh-CN" altLang="en-US"/>
          </a:p>
          <a:p>
            <a:pPr algn="l"/>
            <a:r>
              <a:rPr lang="en-US" altLang="zh-CN"/>
              <a:t>[2]</a:t>
            </a:r>
            <a:r>
              <a:rPr lang="zh-CN" altLang="en-US"/>
              <a:t>在此基础上进一步放松</a:t>
            </a:r>
            <a:endParaRPr lang="zh-CN" altLang="en-US"/>
          </a:p>
          <a:p>
            <a:pPr algn="l"/>
            <a:endParaRPr lang="zh-CN" altLang="en-US"/>
          </a:p>
          <a:p>
            <a:pPr algn="l"/>
            <a:endParaRPr lang="zh-CN" altLang="en-US"/>
          </a:p>
          <a:p>
            <a:pPr algn="l"/>
            <a:r>
              <a:rPr lang="en-US" altLang="zh-CN"/>
              <a:t>[3]通过数据样本是否被正确分类来进行成员</a:t>
            </a:r>
            <a:r>
              <a:rPr lang="zh-CN" altLang="en-US"/>
              <a:t>推理</a:t>
            </a:r>
            <a:endParaRPr lang="zh-CN" altLang="en-US"/>
          </a:p>
          <a:p>
            <a:pPr algn="l"/>
            <a:endParaRPr lang="zh-CN" altLang="en-US"/>
          </a:p>
          <a:p>
            <a:pPr algn="l"/>
            <a:endParaRPr lang="zh-CN" altLang="en-US"/>
          </a:p>
          <a:p>
            <a:pPr algn="l"/>
            <a:endParaRPr lang="zh-CN" altLang="en-US"/>
          </a:p>
          <a:p>
            <a:pPr algn="l"/>
            <a:endParaRPr lang="zh-CN" altLang="en-US"/>
          </a:p>
          <a:p>
            <a:pPr algn="l"/>
            <a:r>
              <a:rPr lang="en-US" altLang="zh-CN"/>
              <a:t>[4] </a:t>
            </a:r>
            <a:r>
              <a:rPr lang="zh-CN" altLang="en-US"/>
              <a:t>分为对抗样本生成、扰动映射、成员推断三步</a:t>
            </a:r>
            <a:endParaRPr lang="zh-CN" altLang="en-US"/>
          </a:p>
        </p:txBody>
      </p:sp>
      <p:pic>
        <p:nvPicPr>
          <p:cNvPr id="10" name="图片 9"/>
          <p:cNvPicPr>
            <a:picLocks noChangeAspect="1"/>
          </p:cNvPicPr>
          <p:nvPr/>
        </p:nvPicPr>
        <p:blipFill>
          <a:blip r:embed="rId3"/>
          <a:stretch>
            <a:fillRect/>
          </a:stretch>
        </p:blipFill>
        <p:spPr>
          <a:xfrm>
            <a:off x="3095625" y="3742055"/>
            <a:ext cx="4673600" cy="762000"/>
          </a:xfrm>
          <a:prstGeom prst="rect">
            <a:avLst/>
          </a:prstGeom>
        </p:spPr>
      </p:pic>
      <p:pic>
        <p:nvPicPr>
          <p:cNvPr id="11" name="图片 10"/>
          <p:cNvPicPr>
            <a:picLocks noChangeAspect="1"/>
          </p:cNvPicPr>
          <p:nvPr/>
        </p:nvPicPr>
        <p:blipFill>
          <a:blip r:embed="rId4"/>
          <a:stretch>
            <a:fillRect/>
          </a:stretch>
        </p:blipFill>
        <p:spPr>
          <a:xfrm>
            <a:off x="3095625" y="5210810"/>
            <a:ext cx="4673600" cy="584200"/>
          </a:xfrm>
          <a:prstGeom prst="rect">
            <a:avLst/>
          </a:prstGeom>
        </p:spPr>
      </p:pic>
      <p:sp>
        <p:nvSpPr>
          <p:cNvPr id="12" name="灯片编号占位符 11"/>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975" y="266700"/>
            <a:ext cx="5827236" cy="398780"/>
          </a:xfrm>
          <a:prstGeom prst="rect">
            <a:avLst/>
          </a:prstGeom>
          <a:noFill/>
        </p:spPr>
        <p:txBody>
          <a:bodyPr wrap="square" rtlCol="0">
            <a:spAutoFit/>
          </a:bodyPr>
          <a:lstStyle/>
          <a:p>
            <a:r>
              <a:rPr lang="en-US" sz="2000" b="1" dirty="0">
                <a:solidFill>
                  <a:schemeClr val="bg1"/>
                </a:solidFill>
                <a:latin typeface="思源黑体 CN Bold" panose="020B0800000000000000" pitchFamily="34" charset="-122"/>
                <a:ea typeface="思源黑体 CN Bold" panose="020B0800000000000000" pitchFamily="34" charset="-122"/>
              </a:rPr>
              <a:t>2. </a:t>
            </a:r>
            <a:r>
              <a:rPr lang="zh-CN" altLang="en-US" sz="2000" b="1" dirty="0">
                <a:solidFill>
                  <a:schemeClr val="bg1"/>
                </a:solidFill>
                <a:latin typeface="思源黑体 CN Bold" panose="020B0800000000000000" pitchFamily="34" charset="-122"/>
                <a:ea typeface="思源黑体 CN Bold" panose="020B0800000000000000" pitchFamily="34" charset="-122"/>
                <a:sym typeface="+mn-ea"/>
              </a:rPr>
              <a:t>机密性风险</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攻击</a:t>
            </a:r>
            <a:r>
              <a:rPr lang="en-US" altLang="zh-CN" sz="2000" b="1" dirty="0">
                <a:solidFill>
                  <a:schemeClr val="bg1"/>
                </a:solidFill>
                <a:latin typeface="思源黑体 CN Bold" panose="020B0800000000000000" pitchFamily="34" charset="-122"/>
                <a:ea typeface="思源黑体 CN Bold" panose="020B0800000000000000" pitchFamily="34" charset="-122"/>
              </a:rPr>
              <a:t>-</a:t>
            </a:r>
            <a:r>
              <a:rPr lang="zh-CN" altLang="en-US" sz="2000" b="1" dirty="0">
                <a:solidFill>
                  <a:schemeClr val="bg1"/>
                </a:solidFill>
                <a:latin typeface="思源黑体 CN Bold" panose="020B0800000000000000" pitchFamily="34" charset="-122"/>
                <a:ea typeface="思源黑体 CN Bold" panose="020B0800000000000000" pitchFamily="34" charset="-122"/>
              </a:rPr>
              <a:t>面向训练数据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5" name="文本框 4"/>
          <p:cNvSpPr txBox="1"/>
          <p:nvPr/>
        </p:nvSpPr>
        <p:spPr>
          <a:xfrm>
            <a:off x="330835" y="1306195"/>
            <a:ext cx="4918710" cy="368300"/>
          </a:xfrm>
          <a:prstGeom prst="rect">
            <a:avLst/>
          </a:prstGeom>
          <a:noFill/>
        </p:spPr>
        <p:txBody>
          <a:bodyPr wrap="none" rtlCol="0">
            <a:spAutoFit/>
          </a:bodyPr>
          <a:p>
            <a:pPr algn="l"/>
            <a:r>
              <a:rPr lang="zh-CN" altLang="en-US"/>
              <a:t>属性推理攻击（</a:t>
            </a:r>
            <a:r>
              <a:rPr lang="en-US" altLang="zh-CN"/>
              <a:t>P</a:t>
            </a:r>
            <a:r>
              <a:rPr lang="zh-CN" altLang="en-US"/>
              <a:t>roperty inference atack, PIA ）</a:t>
            </a:r>
            <a:endParaRPr lang="zh-CN" altLang="en-US"/>
          </a:p>
        </p:txBody>
      </p:sp>
      <p:sp>
        <p:nvSpPr>
          <p:cNvPr id="8" name="文本框 7"/>
          <p:cNvSpPr txBox="1"/>
          <p:nvPr/>
        </p:nvSpPr>
        <p:spPr>
          <a:xfrm>
            <a:off x="292735" y="5994400"/>
            <a:ext cx="11503660" cy="553085"/>
          </a:xfrm>
          <a:prstGeom prst="rect">
            <a:avLst/>
          </a:prstGeom>
          <a:noFill/>
        </p:spPr>
        <p:txBody>
          <a:bodyPr wrap="square" rtlCol="0">
            <a:spAutoFit/>
          </a:bodyPr>
          <a:p>
            <a:pPr algn="l"/>
            <a:r>
              <a:rPr lang="en-US" altLang="zh-CN" sz="1000"/>
              <a:t>[1]  Ateniese G, Felici G, Mancini L V, et al. Hacking smart machines with smarter ones: How to extract meaningful data from machine learning classifiers</a:t>
            </a:r>
            <a:endParaRPr lang="en-US" altLang="zh-CN" sz="1000"/>
          </a:p>
          <a:p>
            <a:pPr algn="l"/>
            <a:r>
              <a:rPr lang="en-US" altLang="zh-CN" sz="1000"/>
              <a:t>[2] Ganju K, Wang Q, Yang W, et al. Property inference attacks on fully connected neural networks using permutation invariant representations</a:t>
            </a:r>
            <a:endParaRPr lang="en-US" altLang="zh-CN" sz="1000"/>
          </a:p>
          <a:p>
            <a:pPr algn="l"/>
            <a:r>
              <a:rPr lang="en-US" altLang="zh-CN" sz="1000"/>
              <a:t>[3] Melis L, Song C, De Cristofaro E, et al. Exploiting unintended feature leakage in collaborative learning</a:t>
            </a:r>
            <a:endParaRPr lang="en-US" altLang="zh-CN" sz="1000"/>
          </a:p>
        </p:txBody>
      </p:sp>
      <p:sp>
        <p:nvSpPr>
          <p:cNvPr id="2" name="文本框 1"/>
          <p:cNvSpPr txBox="1"/>
          <p:nvPr/>
        </p:nvSpPr>
        <p:spPr>
          <a:xfrm>
            <a:off x="425450" y="1731645"/>
            <a:ext cx="11261090" cy="4246245"/>
          </a:xfrm>
          <a:prstGeom prst="rect">
            <a:avLst/>
          </a:prstGeom>
          <a:noFill/>
        </p:spPr>
        <p:txBody>
          <a:bodyPr wrap="square" rtlCol="0">
            <a:spAutoFit/>
          </a:bodyPr>
          <a:p>
            <a:pPr indent="0" algn="l">
              <a:buFont typeface="Wingdings" panose="05000000000000000000" charset="0"/>
              <a:buNone/>
            </a:pPr>
            <a:r>
              <a:rPr lang="en-US" altLang="zh-CN"/>
              <a:t>[1] 首次出了基于元分类器的属性推断攻击,</a:t>
            </a:r>
            <a:r>
              <a:rPr lang="zh-CN" altLang="en-US"/>
              <a:t>不过仅</a:t>
            </a:r>
            <a:r>
              <a:rPr lang="en-US" altLang="zh-CN"/>
              <a:t>针对隐马尔可夫模型(HMM)和支持向量机 (SVM)有很强的攻击效果</a:t>
            </a:r>
            <a:endParaRPr lang="en-US" altLang="zh-CN"/>
          </a:p>
          <a:p>
            <a:pPr indent="0" algn="l">
              <a:buFont typeface="Wingdings" panose="05000000000000000000" charset="0"/>
              <a:buNone/>
            </a:pPr>
            <a:endParaRPr lang="en-US" altLang="zh-CN"/>
          </a:p>
          <a:p>
            <a:pPr indent="0" algn="l">
              <a:buFont typeface="Wingdings" panose="05000000000000000000" charset="0"/>
              <a:buNone/>
            </a:pPr>
            <a:endParaRPr lang="en-US" altLang="zh-CN"/>
          </a:p>
          <a:p>
            <a:pPr indent="0" algn="l">
              <a:buFont typeface="Wingdings" panose="05000000000000000000" charset="0"/>
              <a:buNone/>
            </a:pPr>
            <a:endParaRPr lang="en-US" altLang="zh-CN"/>
          </a:p>
          <a:p>
            <a:pPr indent="0" algn="l">
              <a:buFont typeface="Wingdings" panose="05000000000000000000" charset="0"/>
              <a:buNone/>
            </a:pPr>
            <a:endParaRPr lang="en-US" altLang="zh-CN"/>
          </a:p>
          <a:p>
            <a:pPr indent="0" algn="l">
              <a:buFont typeface="Wingdings" panose="05000000000000000000" charset="0"/>
              <a:buNone/>
            </a:pPr>
            <a:endParaRPr lang="en-US" altLang="zh-CN"/>
          </a:p>
          <a:p>
            <a:pPr indent="0" algn="l">
              <a:buFont typeface="Wingdings" panose="05000000000000000000" charset="0"/>
              <a:buNone/>
            </a:pPr>
            <a:r>
              <a:rPr lang="en-US" altLang="zh-CN"/>
              <a:t>[2] </a:t>
            </a:r>
            <a:r>
              <a:rPr lang="zh-CN" altLang="en-US"/>
              <a:t>实现了针对全连接神经网络的攻击</a:t>
            </a:r>
            <a:endParaRPr lang="zh-CN" altLang="en-US"/>
          </a:p>
          <a:p>
            <a:pPr indent="0" algn="l">
              <a:buFont typeface="Wingdings" panose="05000000000000000000" charset="0"/>
              <a:buNone/>
            </a:pPr>
            <a:endParaRPr lang="zh-CN" altLang="en-US"/>
          </a:p>
          <a:p>
            <a:pPr indent="0" algn="l">
              <a:buFont typeface="Wingdings" panose="05000000000000000000" charset="0"/>
              <a:buNone/>
            </a:pPr>
            <a:endParaRPr lang="zh-CN" altLang="en-US"/>
          </a:p>
          <a:p>
            <a:pPr indent="0" algn="l">
              <a:buFont typeface="Wingdings" panose="05000000000000000000" charset="0"/>
              <a:buNone/>
            </a:pPr>
            <a:endParaRPr lang="zh-CN" altLang="en-US"/>
          </a:p>
          <a:p>
            <a:pPr indent="0" algn="l">
              <a:buFont typeface="Wingdings" panose="05000000000000000000" charset="0"/>
              <a:buNone/>
            </a:pPr>
            <a:endParaRPr lang="zh-CN" altLang="en-US"/>
          </a:p>
          <a:p>
            <a:pPr indent="0" algn="l">
              <a:buFont typeface="Wingdings" panose="05000000000000000000" charset="0"/>
              <a:buNone/>
            </a:pPr>
            <a:endParaRPr lang="zh-CN" altLang="en-US"/>
          </a:p>
          <a:p>
            <a:pPr indent="0" algn="l">
              <a:buFont typeface="Wingdings" panose="05000000000000000000" charset="0"/>
              <a:buNone/>
            </a:pPr>
            <a:endParaRPr lang="zh-CN" altLang="en-US"/>
          </a:p>
          <a:p>
            <a:pPr indent="0" algn="l">
              <a:buFont typeface="Wingdings" panose="05000000000000000000" charset="0"/>
              <a:buNone/>
            </a:pPr>
            <a:r>
              <a:rPr lang="en-US" altLang="zh-CN"/>
              <a:t>[3] </a:t>
            </a:r>
            <a:r>
              <a:rPr lang="zh-CN" altLang="en-US"/>
              <a:t>实现了针对协同式深度学习场景下的攻击</a:t>
            </a:r>
            <a:endParaRPr lang="zh-CN" altLang="en-US"/>
          </a:p>
        </p:txBody>
      </p:sp>
      <p:pic>
        <p:nvPicPr>
          <p:cNvPr id="3" name="图片 2"/>
          <p:cNvPicPr>
            <a:picLocks noChangeAspect="1"/>
          </p:cNvPicPr>
          <p:nvPr/>
        </p:nvPicPr>
        <p:blipFill>
          <a:blip r:embed="rId1"/>
          <a:stretch>
            <a:fillRect/>
          </a:stretch>
        </p:blipFill>
        <p:spPr>
          <a:xfrm>
            <a:off x="3602355" y="2345690"/>
            <a:ext cx="1827530" cy="1302385"/>
          </a:xfrm>
          <a:prstGeom prst="rect">
            <a:avLst/>
          </a:prstGeom>
        </p:spPr>
      </p:pic>
      <p:pic>
        <p:nvPicPr>
          <p:cNvPr id="6" name="图片 5"/>
          <p:cNvPicPr>
            <a:picLocks noChangeAspect="1"/>
          </p:cNvPicPr>
          <p:nvPr/>
        </p:nvPicPr>
        <p:blipFill>
          <a:blip r:embed="rId2"/>
          <a:stretch>
            <a:fillRect/>
          </a:stretch>
        </p:blipFill>
        <p:spPr>
          <a:xfrm>
            <a:off x="1261110" y="2315210"/>
            <a:ext cx="1716405" cy="1261745"/>
          </a:xfrm>
          <a:prstGeom prst="rect">
            <a:avLst/>
          </a:prstGeom>
        </p:spPr>
      </p:pic>
      <p:pic>
        <p:nvPicPr>
          <p:cNvPr id="7" name="图片 6"/>
          <p:cNvPicPr>
            <a:picLocks noChangeAspect="1"/>
          </p:cNvPicPr>
          <p:nvPr/>
        </p:nvPicPr>
        <p:blipFill>
          <a:blip r:embed="rId3"/>
          <a:stretch>
            <a:fillRect/>
          </a:stretch>
        </p:blipFill>
        <p:spPr>
          <a:xfrm>
            <a:off x="828040" y="4057015"/>
            <a:ext cx="5452110" cy="1463040"/>
          </a:xfrm>
          <a:prstGeom prst="rect">
            <a:avLst/>
          </a:prstGeom>
        </p:spPr>
      </p:pic>
      <p:sp>
        <p:nvSpPr>
          <p:cNvPr id="9" name="灯片编号占位符 8"/>
          <p:cNvSpPr>
            <a:spLocks noGrp="1"/>
          </p:cNvSpPr>
          <p:nvPr>
            <p:ph type="sldNum" sz="quarter" idx="12"/>
          </p:nvPr>
        </p:nvSpPr>
        <p:spPr/>
        <p:txBody>
          <a:bodyPr/>
          <a:p>
            <a:fld id="{6323507F-C63C-48C2-AD1A-5EB9F03238DF}"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9003</Words>
  <Application>WPS 演示</Application>
  <PresentationFormat>宽屏</PresentationFormat>
  <Paragraphs>447</Paragraphs>
  <Slides>32</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32</vt:i4>
      </vt:variant>
    </vt:vector>
  </HeadingPairs>
  <TitlesOfParts>
    <vt:vector size="50" baseType="lpstr">
      <vt:lpstr>Arial</vt:lpstr>
      <vt:lpstr>方正书宋_GBK</vt:lpstr>
      <vt:lpstr>Wingdings</vt:lpstr>
      <vt:lpstr>思源黑体 CN Bold</vt:lpstr>
      <vt:lpstr>苹方-简</vt:lpstr>
      <vt:lpstr>Wingdings</vt:lpstr>
      <vt:lpstr>等线</vt:lpstr>
      <vt:lpstr>汉仪中等线KW</vt:lpstr>
      <vt:lpstr>微软雅黑</vt:lpstr>
      <vt:lpstr>汉仪旗黑</vt:lpstr>
      <vt:lpstr>宋体</vt:lpstr>
      <vt:lpstr>Arial Unicode MS</vt:lpstr>
      <vt:lpstr>Calibri</vt:lpstr>
      <vt:lpstr>Helvetica Neue</vt:lpstr>
      <vt:lpstr>汉仪书宋二KW</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Miaoxuan</dc:creator>
  <cp:lastModifiedBy>yale</cp:lastModifiedBy>
  <cp:revision>16</cp:revision>
  <dcterms:created xsi:type="dcterms:W3CDTF">2022-12-15T12:34:05Z</dcterms:created>
  <dcterms:modified xsi:type="dcterms:W3CDTF">2022-12-15T12:34:05Z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